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84"/>
  </p:notesMasterIdLst>
  <p:sldIdLst>
    <p:sldId id="360" r:id="rId3"/>
    <p:sldId id="354" r:id="rId4"/>
    <p:sldId id="355" r:id="rId5"/>
    <p:sldId id="371" r:id="rId6"/>
    <p:sldId id="376" r:id="rId7"/>
    <p:sldId id="379" r:id="rId8"/>
    <p:sldId id="380" r:id="rId9"/>
    <p:sldId id="381" r:id="rId10"/>
    <p:sldId id="377" r:id="rId11"/>
    <p:sldId id="256" r:id="rId12"/>
    <p:sldId id="265" r:id="rId13"/>
    <p:sldId id="378" r:id="rId14"/>
    <p:sldId id="266" r:id="rId15"/>
    <p:sldId id="362" r:id="rId16"/>
    <p:sldId id="359" r:id="rId17"/>
    <p:sldId id="268" r:id="rId18"/>
    <p:sldId id="269" r:id="rId19"/>
    <p:sldId id="337" r:id="rId20"/>
    <p:sldId id="270" r:id="rId21"/>
    <p:sldId id="291" r:id="rId22"/>
    <p:sldId id="383" r:id="rId23"/>
    <p:sldId id="364" r:id="rId24"/>
    <p:sldId id="274" r:id="rId25"/>
    <p:sldId id="275" r:id="rId26"/>
    <p:sldId id="413" r:id="rId27"/>
    <p:sldId id="365" r:id="rId28"/>
    <p:sldId id="385" r:id="rId29"/>
    <p:sldId id="280" r:id="rId30"/>
    <p:sldId id="340" r:id="rId31"/>
    <p:sldId id="386" r:id="rId32"/>
    <p:sldId id="281" r:id="rId33"/>
    <p:sldId id="295" r:id="rId34"/>
    <p:sldId id="384" r:id="rId35"/>
    <p:sldId id="297" r:id="rId36"/>
    <p:sldId id="387" r:id="rId37"/>
    <p:sldId id="388" r:id="rId38"/>
    <p:sldId id="399" r:id="rId39"/>
    <p:sldId id="389" r:id="rId40"/>
    <p:sldId id="400" r:id="rId41"/>
    <p:sldId id="392" r:id="rId42"/>
    <p:sldId id="403" r:id="rId43"/>
    <p:sldId id="404" r:id="rId44"/>
    <p:sldId id="405" r:id="rId45"/>
    <p:sldId id="285" r:id="rId46"/>
    <p:sldId id="366" r:id="rId47"/>
    <p:sldId id="298" r:id="rId48"/>
    <p:sldId id="290" r:id="rId49"/>
    <p:sldId id="372" r:id="rId50"/>
    <p:sldId id="301" r:id="rId51"/>
    <p:sldId id="406" r:id="rId52"/>
    <p:sldId id="303" r:id="rId53"/>
    <p:sldId id="304" r:id="rId54"/>
    <p:sldId id="407" r:id="rId55"/>
    <p:sldId id="408" r:id="rId56"/>
    <p:sldId id="410" r:id="rId57"/>
    <p:sldId id="368" r:id="rId58"/>
    <p:sldId id="309" r:id="rId59"/>
    <p:sldId id="302" r:id="rId60"/>
    <p:sldId id="310" r:id="rId61"/>
    <p:sldId id="311" r:id="rId62"/>
    <p:sldId id="312" r:id="rId63"/>
    <p:sldId id="313" r:id="rId64"/>
    <p:sldId id="314" r:id="rId65"/>
    <p:sldId id="411" r:id="rId66"/>
    <p:sldId id="369" r:id="rId67"/>
    <p:sldId id="318" r:id="rId68"/>
    <p:sldId id="321" r:id="rId69"/>
    <p:sldId id="363" r:id="rId70"/>
    <p:sldId id="332" r:id="rId71"/>
    <p:sldId id="333" r:id="rId72"/>
    <p:sldId id="323" r:id="rId73"/>
    <p:sldId id="319" r:id="rId74"/>
    <p:sldId id="336" r:id="rId75"/>
    <p:sldId id="324" r:id="rId76"/>
    <p:sldId id="331" r:id="rId77"/>
    <p:sldId id="370" r:id="rId78"/>
    <p:sldId id="327" r:id="rId79"/>
    <p:sldId id="328" r:id="rId80"/>
    <p:sldId id="276" r:id="rId81"/>
    <p:sldId id="330" r:id="rId82"/>
    <p:sldId id="412" r:id="rId83"/>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71"/>
            <p14:sldId id="376"/>
            <p14:sldId id="379"/>
            <p14:sldId id="380"/>
            <p14:sldId id="381"/>
            <p14:sldId id="377"/>
            <p14:sldId id="256"/>
            <p14:sldId id="265"/>
            <p14:sldId id="378"/>
            <p14:sldId id="266"/>
            <p14:sldId id="362"/>
            <p14:sldId id="359"/>
          </p14:sldIdLst>
        </p14:section>
        <p14:section name="select()" id="{742796F6-4AC2-40D6-9862-8EA797D6A928}">
          <p14:sldIdLst>
            <p14:sldId id="268"/>
            <p14:sldId id="269"/>
            <p14:sldId id="337"/>
            <p14:sldId id="270"/>
            <p14:sldId id="291"/>
            <p14:sldId id="383"/>
            <p14:sldId id="364"/>
            <p14:sldId id="274"/>
            <p14:sldId id="275"/>
            <p14:sldId id="413"/>
            <p14:sldId id="365"/>
            <p14:sldId id="385"/>
          </p14:sldIdLst>
        </p14:section>
        <p14:section name="filter" id="{8CE85830-1EBC-4B15-A9C0-3C5DD3DA008A}">
          <p14:sldIdLst>
            <p14:sldId id="280"/>
            <p14:sldId id="340"/>
            <p14:sldId id="386"/>
            <p14:sldId id="281"/>
            <p14:sldId id="295"/>
            <p14:sldId id="384"/>
            <p14:sldId id="297"/>
            <p14:sldId id="387"/>
            <p14:sldId id="388"/>
            <p14:sldId id="399"/>
            <p14:sldId id="389"/>
            <p14:sldId id="400"/>
            <p14:sldId id="392"/>
            <p14:sldId id="403"/>
            <p14:sldId id="404"/>
            <p14:sldId id="405"/>
            <p14:sldId id="285"/>
            <p14:sldId id="366"/>
            <p14:sldId id="298"/>
            <p14:sldId id="290"/>
            <p14:sldId id="372"/>
          </p14:sldIdLst>
        </p14:section>
        <p14:section name="arrange" id="{8168BACF-403C-4723-B5F3-875FAE6C5A39}">
          <p14:sldIdLst>
            <p14:sldId id="301"/>
            <p14:sldId id="406"/>
            <p14:sldId id="303"/>
            <p14:sldId id="304"/>
            <p14:sldId id="407"/>
            <p14:sldId id="408"/>
            <p14:sldId id="410"/>
            <p14:sldId id="368"/>
          </p14:sldIdLst>
        </p14:section>
        <p14:section name="pipe" id="{7561AE8B-0928-4B40-9E7D-8496CE581DA5}">
          <p14:sldIdLst>
            <p14:sldId id="309"/>
            <p14:sldId id="302"/>
            <p14:sldId id="310"/>
            <p14:sldId id="311"/>
            <p14:sldId id="312"/>
            <p14:sldId id="313"/>
            <p14:sldId id="314"/>
            <p14:sldId id="411"/>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412"/>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8DD5"/>
    <a:srgbClr val="8DB4E2"/>
    <a:srgbClr val="D9D9D9"/>
    <a:srgbClr val="A6A6A6"/>
    <a:srgbClr val="E6B9B8"/>
    <a:srgbClr val="D99694"/>
    <a:srgbClr val="A4C16B"/>
    <a:srgbClr val="BED395"/>
    <a:srgbClr val="376092"/>
    <a:srgbClr val="82A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5" autoAdjust="0"/>
    <p:restoredTop sz="94091" autoAdjust="0"/>
  </p:normalViewPr>
  <p:slideViewPr>
    <p:cSldViewPr snapToGrid="0">
      <p:cViewPr>
        <p:scale>
          <a:sx n="51" d="100"/>
          <a:sy n="51" d="100"/>
        </p:scale>
        <p:origin x="832" y="480"/>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b="0" i="0" u="none" strike="noStrike" cap="none" dirty="0">
                <a:solidFill>
                  <a:srgbClr val="000000"/>
                </a:solidFill>
                <a:latin typeface="Arial"/>
                <a:ea typeface="Arial"/>
                <a:cs typeface="Arial"/>
                <a:sym typeface="Arial"/>
              </a:rPr>
              <a:t>Getting your data into this format requires some upfront work, but that work pays off in the long term. Once you have tidy data and the tidy tools provided by packages in the </a:t>
            </a:r>
            <a:r>
              <a:rPr lang="en-US" sz="600" b="0" i="0" u="none" strike="noStrike" cap="none" dirty="0" err="1">
                <a:solidFill>
                  <a:srgbClr val="000000"/>
                </a:solidFill>
                <a:latin typeface="Arial"/>
                <a:ea typeface="Arial"/>
                <a:cs typeface="Arial"/>
                <a:sym typeface="Arial"/>
              </a:rPr>
              <a:t>tidyverse</a:t>
            </a:r>
            <a:r>
              <a:rPr lang="en-US" sz="600" b="0" i="0" u="none" strike="noStrike" cap="none" dirty="0">
                <a:solidFill>
                  <a:srgbClr val="000000"/>
                </a:solidFill>
                <a:latin typeface="Arial"/>
                <a:ea typeface="Arial"/>
                <a:cs typeface="Arial"/>
                <a:sym typeface="Arial"/>
              </a:rPr>
              <a:t>, you will spend much less time munging data from one representation to another, allowing you to spend more time on the analytic questions at hand. The dplyr package provides functions that begin this process, they help you carve, expand, and collapse data.</a:t>
            </a:r>
          </a:p>
          <a:p>
            <a:pPr marL="0" indent="0">
              <a:lnSpc>
                <a:spcPct val="115000"/>
              </a:lnSpc>
              <a:buClr>
                <a:schemeClr val="dk1"/>
              </a:buClr>
              <a:buNone/>
            </a:pPr>
            <a:endParaRPr lang="en-US" sz="600" b="0" i="0" u="none" strike="noStrike" cap="none" dirty="0">
              <a:solidFill>
                <a:srgbClr val="000000"/>
              </a:solidFill>
              <a:latin typeface="Arial"/>
              <a:ea typeface="Arial"/>
              <a:cs typeface="Arial"/>
              <a:sym typeface="Arial"/>
            </a:endParaRPr>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What do I mean by a grammar for transforming data.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Dplyr facilitates data manipulation by providing a set</a:t>
            </a:r>
            <a:r>
              <a:rPr lang="en-US" sz="800" baseline="0" dirty="0" smtClean="0"/>
              <a:t> of verbs that operate on </a:t>
            </a:r>
            <a:r>
              <a:rPr lang="en-US" sz="800" dirty="0" smtClean="0"/>
              <a:t>data using a consistent syntax and that solve the most common data manipulation challenges that we face in data analysis in general and in clinical data science more</a:t>
            </a:r>
            <a:r>
              <a:rPr lang="en-US" sz="800" baseline="0" dirty="0" smtClean="0"/>
              <a:t> specifically.</a:t>
            </a:r>
            <a:endParaRPr lang="en-US" sz="2800" dirty="0" smtClean="0">
              <a:latin typeface="Calibri"/>
              <a:ea typeface="Calibri"/>
              <a:cs typeface="Calibri"/>
              <a:sym typeface="Calibri"/>
            </a:endParaRPr>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dplyr functions in your data analysis</a:t>
            </a:r>
            <a:r>
              <a:rPr lang="en-US" baseline="0" dirty="0" smtClean="0"/>
              <a:t> </a:t>
            </a:r>
            <a:r>
              <a:rPr lang="en-US" dirty="0" smtClean="0"/>
              <a:t>is that dplyr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and there will then be other arguments that basically serve as instructions to the function on how to operate on the data frame.</a:t>
            </a:r>
          </a:p>
          <a:p>
            <a:pPr marL="0" indent="0">
              <a:buNone/>
            </a:pPr>
            <a:endParaRPr lang="en-US" baseline="0" dirty="0" smtClean="0"/>
          </a:p>
          <a:p>
            <a:pPr marL="0" indent="0">
              <a:buNone/>
            </a:pPr>
            <a:r>
              <a:rPr lang="en-US" baseline="0" dirty="0" smtClean="0"/>
              <a:t>And by arguments I mean options that we can set within the function that will determine how that function will work</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a:t>
            </a:r>
            <a:r>
              <a:rPr lang="en-US" dirty="0" smtClean="0"/>
              <a:t>. It’s </a:t>
            </a:r>
            <a:r>
              <a:rPr lang="en-US" dirty="0"/>
              <a:t>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a:t>
            </a:r>
            <a:r>
              <a:rPr lang="en-US" sz="1100" dirty="0" smtClean="0">
                <a:solidFill>
                  <a:schemeClr val="dk1"/>
                </a:solidFill>
                <a:latin typeface="Calibri"/>
                <a:ea typeface="Calibri"/>
                <a:cs typeface="Calibri"/>
                <a:sym typeface="Calibri"/>
              </a:rPr>
              <a:t>all </a:t>
            </a:r>
            <a:r>
              <a:rPr lang="en-US" sz="1100" dirty="0">
                <a:solidFill>
                  <a:schemeClr val="dk1"/>
                </a:solidFill>
                <a:latin typeface="Calibri"/>
                <a:ea typeface="Calibri"/>
                <a:cs typeface="Calibri"/>
                <a:sym typeface="Calibri"/>
              </a:rPr>
              <a:t>the rows that you started </a:t>
            </a:r>
            <a:r>
              <a:rPr lang="en-US" sz="1100" dirty="0" smtClean="0">
                <a:solidFill>
                  <a:schemeClr val="dk1"/>
                </a:solidFill>
                <a:latin typeface="Calibri"/>
                <a:ea typeface="Calibri"/>
                <a:cs typeface="Calibri"/>
                <a:sym typeface="Calibri"/>
              </a:rPr>
              <a:t>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dplyr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a:t>
            </a:r>
            <a:r>
              <a:rPr lang="en-US" sz="600" dirty="0" smtClean="0">
                <a:solidFill>
                  <a:schemeClr val="dk1"/>
                </a:solidFill>
                <a:latin typeface="Calibri"/>
                <a:ea typeface="Calibri"/>
                <a:cs typeface="Calibri"/>
                <a:sym typeface="Calibri"/>
              </a:rPr>
              <a:t>‘</a:t>
            </a:r>
            <a:r>
              <a:rPr lang="en-US" sz="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return a new data frame that only has the columns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p>
          <a:p>
            <a:pPr marL="0" indent="0">
              <a:lnSpc>
                <a:spcPct val="115000"/>
              </a:lnSpc>
              <a:buClr>
                <a:schemeClr val="dk1"/>
              </a:buClr>
              <a:buNone/>
            </a:pPr>
            <a:r>
              <a:rPr lang="en-US" sz="600" dirty="0" smtClean="0">
                <a:solidFill>
                  <a:schemeClr val="dk1"/>
                </a:solidFill>
                <a:latin typeface="Calibri"/>
                <a:ea typeface="Calibri"/>
                <a:cs typeface="Calibri"/>
                <a:sym typeface="Calibri"/>
              </a:rPr>
              <a:t>You </a:t>
            </a:r>
            <a:r>
              <a:rPr lang="en-US" sz="600" dirty="0">
                <a:solidFill>
                  <a:schemeClr val="dk1"/>
                </a:solidFill>
                <a:latin typeface="Calibri"/>
                <a:ea typeface="Calibri"/>
                <a:cs typeface="Calibri"/>
                <a:sym typeface="Calibri"/>
              </a:rPr>
              <a:t>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data frame would be accepted as input and a subset of it,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a:solidFill>
                  <a:schemeClr val="dk1"/>
                </a:solidFill>
                <a:latin typeface="Calibri"/>
                <a:ea typeface="Calibri"/>
                <a:cs typeface="Calibri"/>
                <a:sym typeface="Calibri"/>
              </a:rPr>
              <a:t>the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348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770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I’ve only listed for you a selection of the available ways you can use helpers with select() to pull out the columns you need for your analysis. For a more complete list, see the select() section on the dplyr </a:t>
            </a:r>
            <a:r>
              <a:rPr lang="en-US" dirty="0" err="1" smtClean="0"/>
              <a:t>cheatsheet</a:t>
            </a:r>
            <a:r>
              <a:rPr lang="en-US" dirty="0" smtClean="0"/>
              <a:t>,</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defTabSz="492404">
              <a:buNone/>
              <a:defRPr/>
            </a:pPr>
            <a:r>
              <a:rPr lang="en-US" dirty="0" smtClean="0"/>
              <a:t>Hint: Review the columns in the dataset by clicking</a:t>
            </a:r>
            <a:r>
              <a:rPr lang="en-US" baseline="0" dirty="0" smtClean="0"/>
              <a:t> on the arrow next to the </a:t>
            </a:r>
            <a:r>
              <a:rPr lang="en-US" baseline="0" dirty="0" err="1" smtClean="0"/>
              <a:t>covid_testing</a:t>
            </a:r>
            <a:r>
              <a:rPr lang="en-US" baseline="0" dirty="0" smtClean="0"/>
              <a:t> data set in the environment tab in the upper right pane of </a:t>
            </a:r>
            <a:r>
              <a:rPr lang="en-US" baseline="0" dirty="0" err="1" smtClean="0"/>
              <a:t>Rstudio</a:t>
            </a:r>
            <a:endParaRPr lang="en-US" dirty="0" smtClean="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0423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pick rows (cases) based on </a:t>
            </a:r>
            <a:r>
              <a:rPr lang="en-US" dirty="0" smtClean="0">
                <a:solidFill>
                  <a:schemeClr val="dk1"/>
                </a:solidFill>
              </a:rPr>
              <a:t>criteria that you choose, meaning </a:t>
            </a:r>
            <a:r>
              <a:rPr lang="en-US" dirty="0">
                <a:solidFill>
                  <a:schemeClr val="dk1"/>
                </a:solidFill>
              </a:rPr>
              <a:t>you can subset your data based on </a:t>
            </a:r>
            <a:r>
              <a:rPr lang="en-US" dirty="0" smtClean="0">
                <a:solidFill>
                  <a:schemeClr val="dk1"/>
                </a:solidFill>
              </a:rPr>
              <a:t>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mrn</a:t>
            </a:r>
            <a:r>
              <a:rPr lang="en-US" baseline="0" dirty="0" smtClean="0"/>
              <a:t> is </a:t>
            </a:r>
            <a:r>
              <a:rPr lang="en-US" sz="1100" b="0" i="0" u="none" strike="noStrike" cap="none" dirty="0" smtClean="0">
                <a:solidFill>
                  <a:srgbClr val="000000"/>
                </a:solidFill>
                <a:effectLst/>
                <a:latin typeface="Arial"/>
                <a:ea typeface="Arial"/>
                <a:cs typeface="Arial"/>
                <a:sym typeface="Arial"/>
              </a:rPr>
              <a:t>5000083</a:t>
            </a:r>
            <a:r>
              <a:rPr lang="en-US" baseline="0" dirty="0" smtClean="0"/>
              <a:t>.</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a tests for a specific patient, like stark.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what we've seen is that the output of a filter() function is completely</a:t>
            </a:r>
            <a:r>
              <a:rPr lang="en-US" baseline="0" dirty="0" smtClean="0"/>
              <a:t> dependent on the logical operators in this green square. Logical statements that result as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655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a:t>
            </a:r>
            <a:r>
              <a:rPr lang="en-US" sz="600" dirty="0" smtClean="0">
                <a:solidFill>
                  <a:schemeClr val="dk1"/>
                </a:solidFill>
                <a:latin typeface="Calibri"/>
                <a:ea typeface="Calibri"/>
                <a:cs typeface="Calibri"/>
                <a:sym typeface="Calibri"/>
              </a:rPr>
              <a:t>just some of the important </a:t>
            </a:r>
            <a:r>
              <a:rPr lang="en-US" sz="600" dirty="0">
                <a:solidFill>
                  <a:schemeClr val="dk1"/>
                </a:solidFill>
                <a:latin typeface="Calibri"/>
                <a:ea typeface="Calibri"/>
                <a:cs typeface="Calibri"/>
                <a:sym typeface="Calibri"/>
              </a:rPr>
              <a:t>logical operators to know about. </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sometimes one logical statement is just</a:t>
            </a:r>
            <a:r>
              <a:rPr lang="en-US" baseline="0" dirty="0" smtClean="0"/>
              <a:t> not enough, you need something more complex</a:t>
            </a:r>
            <a:endParaRPr lang="en-US" dirty="0" smtClean="0"/>
          </a:p>
          <a:p>
            <a:pPr marL="0" indent="0">
              <a:buNone/>
            </a:pPr>
            <a:r>
              <a:rPr lang="en-US" dirty="0" smtClean="0"/>
              <a:t>You have a variety of operators with which to join two or more logic</a:t>
            </a:r>
            <a:r>
              <a:rPr lang="en-US" baseline="0" dirty="0" smtClean="0"/>
              <a:t> statements.</a:t>
            </a:r>
            <a:endParaRPr lang="en-US" dirty="0" smtClean="0"/>
          </a:p>
          <a:p>
            <a:pPr marL="0" indent="0">
              <a:buNone/>
            </a:pPr>
            <a:r>
              <a:rPr lang="en-US" dirty="0" smtClean="0"/>
              <a:t>You could tell filter to join two logical tests using the ‘&amp;’ symbol. You can include an ‘or’ condition using the pipe character |, e.g. condition A | condition B.</a:t>
            </a:r>
          </a:p>
          <a:p>
            <a:pPr marL="0" indent="0">
              <a:buNone/>
            </a:pPr>
            <a:r>
              <a:rPr lang="en-US" dirty="0" smtClean="0"/>
              <a:t>Both in dplyr and throughout R the exclamation point !</a:t>
            </a:r>
            <a:r>
              <a:rPr lang="en-US" baseline="0" dirty="0" smtClean="0"/>
              <a:t> is used as a negation. </a:t>
            </a:r>
          </a:p>
          <a:p>
            <a:pPr marL="0" indent="0">
              <a:buNone/>
            </a:pPr>
            <a:r>
              <a:rPr lang="en-US" baseline="0" dirty="0" smtClean="0"/>
              <a:t>And you have access to parentheses to group tests and specify order of operation</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filter() is only one of many functions that dplyr</a:t>
            </a:r>
            <a:r>
              <a:rPr lang="en-US" baseline="0" dirty="0" smtClean="0"/>
              <a:t> provides to allow you to extract the rows you want from your data. For a more comprehensive sampling </a:t>
            </a:r>
            <a:r>
              <a:rPr lang="en-US" dirty="0" smtClean="0"/>
              <a:t>see </a:t>
            </a:r>
            <a:r>
              <a:rPr lang="en-US" dirty="0"/>
              <a:t>the </a:t>
            </a:r>
            <a:r>
              <a:rPr lang="en-US" dirty="0" smtClean="0"/>
              <a:t>Manipulate cases </a:t>
            </a:r>
            <a:r>
              <a:rPr lang="en-US" dirty="0"/>
              <a:t>section on the dplyr </a:t>
            </a:r>
            <a:r>
              <a:rPr lang="en-US" dirty="0" err="1" smtClean="0"/>
              <a:t>cheatsheet</a:t>
            </a:r>
            <a:r>
              <a:rPr lang="en-US" dirty="0" smtClean="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lang="en-US"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dplyr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a:t>
            </a:r>
            <a:r>
              <a:rPr lang="en-US" baseline="0" dirty="0" err="1" smtClean="0"/>
              <a:t>covid_testing</a:t>
            </a:r>
            <a:r>
              <a:rPr lang="en-US" baseline="0" dirty="0" smtClean="0"/>
              <a:t> data frame by the </a:t>
            </a:r>
            <a:r>
              <a:rPr lang="en-US" baseline="0" dirty="0" err="1" smtClean="0"/>
              <a:t>first_name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Sometimes we’ll be interested in viewing the patients ordered by </a:t>
            </a:r>
            <a:r>
              <a:rPr lang="en-US" baseline="0" dirty="0" err="1" smtClean="0"/>
              <a:t>mrn</a:t>
            </a:r>
            <a:r>
              <a:rPr lang="en-US" baseline="0" dirty="0" smtClean="0"/>
              <a:t>.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78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indent="0">
              <a:buNone/>
            </a:pPr>
            <a:r>
              <a:rPr lang="en-US" dirty="0" smtClean="0"/>
              <a:t>It’s</a:t>
            </a:r>
            <a:r>
              <a:rPr lang="en-US" baseline="0" dirty="0" smtClean="0"/>
              <a:t> easy to see that this analysis requires a lot of typing, and has a lot of redundancy in that we sequentially update the new data frame 125VITD as well 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Raise your hand when you have finished this step</a:t>
            </a:r>
            <a:endParaRPr lang="en-US" dirty="0"/>
          </a:p>
        </p:txBody>
      </p:sp>
    </p:spTree>
    <p:extLst>
      <p:ext uri="{BB962C8B-B14F-4D97-AF65-F5344CB8AC3E}">
        <p14:creationId xmlns:p14="http://schemas.microsoft.com/office/powerpoint/2010/main" val="11714484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dplyr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indent="0">
              <a:buNone/>
            </a:pPr>
            <a:endParaRPr lang="en-US" baseline="0" dirty="0" smtClean="0"/>
          </a:p>
          <a:p>
            <a:pPr marL="0" indent="0">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83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dplyr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4.png"/><Relationship Id="rId4"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9.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Shape 60"/>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722323811"/>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txBox="1">
            <a:spLocks noGrp="1"/>
          </p:cNvSpPr>
          <p:nvPr>
            <p:ph type="title"/>
          </p:nvPr>
        </p:nvSpPr>
        <p:spPr>
          <a:xfrm>
            <a:off x="415600" y="2867800"/>
            <a:ext cx="11360801" cy="1122401"/>
          </a:xfrm>
          <a:prstGeom prst="rect">
            <a:avLst/>
          </a:prstGeom>
        </p:spPr>
        <p:txBody>
          <a:bodyPr lIns="243799" tIns="243799" rIns="243799" bIns="243799"/>
          <a:lstStyle>
            <a:lvl1pPr algn="ctr" defTabSz="1219200">
              <a:defRPr sz="4800" cap="none">
                <a:solidFill>
                  <a:srgbClr val="F3F3F3"/>
                </a:solidFill>
              </a:defRPr>
            </a:lvl1pPr>
          </a:lstStyle>
          <a:p>
            <a:r>
              <a:t>Title Text</a:t>
            </a:r>
          </a:p>
        </p:txBody>
      </p:sp>
      <p:sp>
        <p:nvSpPr>
          <p:cNvPr id="30" name="Shape 30"/>
          <p:cNvSpPr txBox="1">
            <a:spLocks noGrp="1"/>
          </p:cNvSpPr>
          <p:nvPr>
            <p:ph type="sldNum" sz="quarter" idx="2"/>
          </p:nvPr>
        </p:nvSpPr>
        <p:spPr>
          <a:xfrm>
            <a:off x="11594418" y="6262397"/>
            <a:ext cx="433792" cy="435249"/>
          </a:xfrm>
          <a:prstGeom prst="rect">
            <a:avLst/>
          </a:prstGeom>
        </p:spPr>
        <p:txBody>
          <a:bodyPr lIns="243799" tIns="243799" rIns="243799" bIns="243799" anchor="ctr"/>
          <a:lstStyle>
            <a:lvl1pPr algn="r" defTabSz="1219200">
              <a:defRPr sz="1300">
                <a:solidFill>
                  <a:srgbClr val="ADADAD"/>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16517841"/>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
        <p:nvSpPr>
          <p:cNvPr id="2" name="TextBox 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 id="2147483679" r:id="rId12"/>
    <p:sldLayoutId id="2147483680" r:id="rId13"/>
    <p:sldLayoutId id="2147483681" r:id="rId14"/>
    <p:sldLayoutId id="2147483682" r:id="rId15"/>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11675794" y="638235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8" r:id="rId17"/>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Wrangling in R</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fontScale="92500" lnSpcReduction="20000"/>
          </a:bodyPr>
          <a:lstStyle/>
          <a:p>
            <a:r>
              <a:rPr lang="en-US" sz="2000" dirty="0" smtClean="0">
                <a:solidFill>
                  <a:schemeClr val="tx1">
                    <a:lumMod val="65000"/>
                    <a:lumOff val="35000"/>
                  </a:schemeClr>
                </a:solidFill>
              </a:rPr>
              <a:t>Session 3</a:t>
            </a:r>
          </a:p>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Introduction to R Workshop </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May 6, 2019</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smtClean="0">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387866" y="6515036"/>
            <a:ext cx="2804134" cy="342964"/>
          </a:xfrm>
        </p:spPr>
        <p:txBody>
          <a:bodyPr/>
          <a:lstStyle/>
          <a:p>
            <a:fld id="{00000000-1234-1234-1234-123412341234}" type="slidenum">
              <a:rPr lang="en-US" sz="1600" smtClean="0"/>
              <a:pPr/>
              <a:t>10</a:t>
            </a:fld>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smtClean="0">
                <a:latin typeface="Calibri"/>
                <a:ea typeface="Calibri"/>
                <a:cs typeface="Calibri"/>
                <a:sym typeface="Calibri"/>
              </a:rPr>
              <a:t>dplyr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a:t>
            </a:r>
            <a:r>
              <a:rPr lang="en-US" sz="3200" dirty="0" smtClean="0">
                <a:latin typeface="Calibri"/>
                <a:ea typeface="Calibri"/>
                <a:cs typeface="Calibri"/>
                <a:sym typeface="Calibri"/>
              </a:rPr>
              <a:t>transforming </a:t>
            </a:r>
            <a:r>
              <a:rPr lang="en-US" sz="3200" dirty="0">
                <a:latin typeface="Calibri"/>
                <a:ea typeface="Calibri"/>
                <a:cs typeface="Calibri"/>
                <a:sym typeface="Calibri"/>
              </a:rPr>
              <a:t>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11</a:t>
            </a:fld>
            <a:endParaRPr lang="en-US"/>
          </a:p>
        </p:txBody>
      </p:sp>
      <p:sp>
        <p:nvSpPr>
          <p:cNvPr id="8"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11</a:t>
            </a:fld>
            <a:endParaRPr 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smtClean="0">
                <a:solidFill>
                  <a:srgbClr val="000000"/>
                </a:solidFill>
                <a:latin typeface="+mj-lt"/>
              </a:rPr>
              <a:t>dplyr: </a:t>
            </a:r>
            <a:r>
              <a:rPr lang="nn-NO" sz="4800" dirty="0" smtClean="0">
                <a:solidFill>
                  <a:srgbClr val="000000"/>
                </a:solidFill>
                <a:latin typeface="+mj-lt"/>
              </a:rPr>
              <a:t>a </a:t>
            </a:r>
            <a:r>
              <a:rPr lang="nn-NO" sz="4800" dirty="0">
                <a:solidFill>
                  <a:srgbClr val="000000"/>
                </a:solidFill>
                <a:latin typeface="+mj-lt"/>
              </a:rPr>
              <a:t>grammar for </a:t>
            </a:r>
            <a:r>
              <a:rPr lang="nn-NO" sz="4800" dirty="0" smtClean="0">
                <a:solidFill>
                  <a:srgbClr val="000000"/>
                </a:solidFill>
                <a:latin typeface="+mj-lt"/>
              </a:rPr>
              <a:t>transforming data</a:t>
            </a:r>
            <a:endParaRPr sz="4800" dirty="0">
              <a:latin typeface="+mj-lt"/>
            </a:endParaRP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4" name="Group 23"/>
          <p:cNvGrpSpPr/>
          <p:nvPr/>
        </p:nvGrpSpPr>
        <p:grpSpPr>
          <a:xfrm>
            <a:off x="781462" y="1429305"/>
            <a:ext cx="9802418" cy="1323439"/>
            <a:chOff x="781462" y="1429305"/>
            <a:chExt cx="9802418" cy="1323439"/>
          </a:xfrm>
        </p:grpSpPr>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variables.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select()</a:t>
              </a:r>
              <a:endParaRPr lang="en-US" sz="4000" dirty="0">
                <a:solidFill>
                  <a:srgbClr val="78AAD6"/>
                </a:solidFill>
                <a:latin typeface="+mj-lt"/>
              </a:endParaRPr>
            </a:p>
          </p:txBody>
        </p:sp>
      </p:grpSp>
      <p:grpSp>
        <p:nvGrpSpPr>
          <p:cNvPr id="23" name="Group 22"/>
          <p:cNvGrpSpPr/>
          <p:nvPr/>
        </p:nvGrpSpPr>
        <p:grpSpPr>
          <a:xfrm>
            <a:off x="781462" y="2419353"/>
            <a:ext cx="9802418" cy="1323439"/>
            <a:chOff x="781462" y="2479793"/>
            <a:chExt cx="9802418" cy="1323439"/>
          </a:xfrm>
        </p:grpSpPr>
        <p:sp>
          <p:nvSpPr>
            <p:cNvPr id="10" name="TextBox 9"/>
            <p:cNvSpPr txBox="1"/>
            <p:nvPr/>
          </p:nvSpPr>
          <p:spPr>
            <a:xfrm>
              <a:off x="781462" y="2479793"/>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1" name="Google Shape;123;p16"/>
            <p:cNvSpPr txBox="1">
              <a:spLocks/>
            </p:cNvSpPr>
            <p:nvPr/>
          </p:nvSpPr>
          <p:spPr>
            <a:xfrm>
              <a:off x="1766656" y="275274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rows.</a:t>
              </a:r>
              <a:endParaRPr lang="en-US" sz="4000" dirty="0">
                <a:latin typeface="+mj-lt"/>
              </a:endParaRPr>
            </a:p>
          </p:txBody>
        </p:sp>
        <p:sp>
          <p:nvSpPr>
            <p:cNvPr id="12" name="Google Shape;123;p16"/>
            <p:cNvSpPr txBox="1">
              <a:spLocks/>
            </p:cNvSpPr>
            <p:nvPr/>
          </p:nvSpPr>
          <p:spPr>
            <a:xfrm>
              <a:off x="8575829" y="275274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grpSp>
      <p:grpSp>
        <p:nvGrpSpPr>
          <p:cNvPr id="22" name="Group 21"/>
          <p:cNvGrpSpPr/>
          <p:nvPr/>
        </p:nvGrpSpPr>
        <p:grpSpPr>
          <a:xfrm>
            <a:off x="781462" y="3409401"/>
            <a:ext cx="10051772" cy="1323439"/>
            <a:chOff x="781462" y="3414465"/>
            <a:chExt cx="10051772" cy="1323439"/>
          </a:xfrm>
        </p:grpSpPr>
        <p:sp>
          <p:nvSpPr>
            <p:cNvPr id="14" name="TextBox 13"/>
            <p:cNvSpPr txBox="1"/>
            <p:nvPr/>
          </p:nvSpPr>
          <p:spPr>
            <a:xfrm>
              <a:off x="781462" y="341446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5" name="Google Shape;123;p16"/>
            <p:cNvSpPr txBox="1">
              <a:spLocks/>
            </p:cNvSpPr>
            <p:nvPr/>
          </p:nvSpPr>
          <p:spPr>
            <a:xfrm>
              <a:off x="1766656" y="368741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Derive</a:t>
              </a:r>
              <a:r>
                <a:rPr lang="en-US" sz="4000" dirty="0" smtClean="0">
                  <a:solidFill>
                    <a:srgbClr val="000000"/>
                  </a:solidFill>
                  <a:latin typeface="+mj-lt"/>
                </a:rPr>
                <a:t> new variables.</a:t>
              </a:r>
              <a:endParaRPr lang="en-US" sz="4000" dirty="0">
                <a:latin typeface="+mj-lt"/>
              </a:endParaRPr>
            </a:p>
          </p:txBody>
        </p:sp>
        <p:sp>
          <p:nvSpPr>
            <p:cNvPr id="16" name="Google Shape;123;p16"/>
            <p:cNvSpPr txBox="1">
              <a:spLocks/>
            </p:cNvSpPr>
            <p:nvPr/>
          </p:nvSpPr>
          <p:spPr>
            <a:xfrm>
              <a:off x="8575829" y="3687416"/>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mutate()</a:t>
              </a:r>
              <a:endParaRPr lang="en-US" sz="4000" b="1" dirty="0">
                <a:solidFill>
                  <a:srgbClr val="78AAD6"/>
                </a:solidFill>
                <a:latin typeface="+mj-lt"/>
              </a:endParaRPr>
            </a:p>
          </p:txBody>
        </p:sp>
      </p:grpSp>
      <p:grpSp>
        <p:nvGrpSpPr>
          <p:cNvPr id="5" name="Group 4"/>
          <p:cNvGrpSpPr/>
          <p:nvPr/>
        </p:nvGrpSpPr>
        <p:grpSpPr>
          <a:xfrm>
            <a:off x="781462" y="4399450"/>
            <a:ext cx="10961359" cy="1382773"/>
            <a:chOff x="781462" y="4399450"/>
            <a:chExt cx="10961359" cy="1382773"/>
          </a:xfrm>
        </p:grpSpPr>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Change</a:t>
              </a:r>
              <a:r>
                <a:rPr lang="en-US" sz="4000" dirty="0" smtClean="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summarize()</a:t>
              </a:r>
              <a:endParaRPr lang="en-US" sz="4000" b="1" dirty="0">
                <a:solidFill>
                  <a:srgbClr val="78AAD6"/>
                </a:solidFill>
                <a:latin typeface="+mj-lt"/>
              </a:endParaRPr>
            </a:p>
          </p:txBody>
        </p:sp>
      </p:grpSp>
      <p:sp>
        <p:nvSpPr>
          <p:cNvPr id="3" name="Slide Number Placeholder 2"/>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92595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13</a:t>
            </a:fld>
            <a:endParaRPr lang="en-US"/>
          </a:p>
        </p:txBody>
      </p:sp>
      <p:sp>
        <p:nvSpPr>
          <p:cNvPr id="18"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13</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4131660"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Isolating </a:t>
            </a:r>
            <a:r>
              <a:rPr lang="en-US" sz="5400" dirty="0">
                <a:solidFill>
                  <a:srgbClr val="000000"/>
                </a:solidFill>
                <a:latin typeface="+mj-lt"/>
              </a:rPr>
              <a:t>data</a:t>
            </a:r>
            <a:endParaRPr sz="5400" dirty="0">
              <a:latin typeface="+mj-lt"/>
            </a:endParaRPr>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columns with </a:t>
            </a:r>
            <a:r>
              <a:rPr lang="en-US" sz="4000" b="1" dirty="0">
                <a:solidFill>
                  <a:srgbClr val="0365C0"/>
                </a:solidFill>
                <a:latin typeface="+mj-lt"/>
                <a:ea typeface="Trebuchet MS"/>
                <a:cs typeface="Trebuchet MS"/>
                <a:sym typeface="Trebuchet MS"/>
              </a:rPr>
              <a:t>select</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pPr>
              <a:spcBef>
                <a:spcPts val="16"/>
              </a:spcBef>
            </a:pPr>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rows </a:t>
            </a:r>
            <a:r>
              <a:rPr lang="en-US" sz="4000" dirty="0">
                <a:latin typeface="+mj-lt"/>
                <a:ea typeface="Calibri"/>
                <a:cs typeface="Calibri"/>
                <a:sym typeface="Calibri"/>
              </a:rPr>
              <a:t>with </a:t>
            </a:r>
            <a:r>
              <a:rPr lang="en-US" sz="4000" b="1" dirty="0">
                <a:solidFill>
                  <a:srgbClr val="0365C0"/>
                </a:solidFill>
                <a:latin typeface="+mj-lt"/>
                <a:ea typeface="Trebuchet MS"/>
                <a:cs typeface="Trebuchet MS"/>
                <a:sym typeface="Trebuchet MS"/>
              </a:rPr>
              <a:t>filter</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Arrange </a:t>
            </a:r>
            <a:r>
              <a:rPr lang="en-US" sz="4000" dirty="0" smtClean="0">
                <a:latin typeface="+mj-lt"/>
                <a:ea typeface="Calibri"/>
                <a:cs typeface="Calibri"/>
                <a:sym typeface="Calibri"/>
              </a:rPr>
              <a:t>rows</a:t>
            </a:r>
            <a:r>
              <a:rPr lang="en-US" sz="4000" dirty="0">
                <a:latin typeface="+mj-lt"/>
                <a:ea typeface="Calibri"/>
                <a:cs typeface="Calibri"/>
                <a:sym typeface="Calibri"/>
              </a:rPr>
              <a:t>, with </a:t>
            </a:r>
            <a:r>
              <a:rPr lang="en-US" sz="4000" b="1" dirty="0">
                <a:solidFill>
                  <a:srgbClr val="0365C0"/>
                </a:solidFill>
                <a:latin typeface="+mj-lt"/>
                <a:ea typeface="Trebuchet MS"/>
                <a:cs typeface="Trebuchet MS"/>
                <a:sym typeface="Trebuchet MS"/>
              </a:rPr>
              <a:t>arrange()</a:t>
            </a:r>
            <a:r>
              <a:rPr lang="en-US" sz="4000" dirty="0">
                <a:latin typeface="+mj-lt"/>
                <a:ea typeface="Calibri"/>
                <a:cs typeface="Calibri"/>
                <a:sym typeface="Calibri"/>
              </a:rPr>
              <a:t>.</a:t>
            </a:r>
            <a:endParaRPr sz="4000" dirty="0">
              <a:latin typeface="+mj-lt"/>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sp>
        <p:nvSpPr>
          <p:cNvPr id="10"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17</a:t>
            </a:fld>
            <a:endParaRPr lang="en-US" sz="1600" dirty="0"/>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7" y="1725726"/>
            <a:ext cx="6487847" cy="1167589"/>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a:p>
            <a:pPr marL="73817">
              <a:spcBef>
                <a:spcPts val="2354"/>
              </a:spcBef>
            </a:pPr>
            <a:endParaRPr sz="3200" dirty="0">
              <a:latin typeface="+mj-lt"/>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
        <p:nvSpPr>
          <p:cNvPr id="22"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19</a:t>
            </a:fld>
            <a:endParaRPr lang="en-US"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998031526"/>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 basics for 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 in 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50008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a:t>
            </a:fld>
            <a:endParaRPr lang="en-US"/>
          </a:p>
        </p:txBody>
      </p:sp>
    </p:spTree>
    <p:extLst>
      <p:ext uri="{BB962C8B-B14F-4D97-AF65-F5344CB8AC3E}">
        <p14:creationId xmlns:p14="http://schemas.microsoft.com/office/powerpoint/2010/main" val="1019487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c(1,3)</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17"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index</a:t>
            </a:r>
            <a:endParaRPr sz="2652" b="1" dirty="0">
              <a:latin typeface="+mj-lt"/>
              <a:ea typeface="Calibri"/>
              <a:cs typeface="Calibri"/>
              <a:sym typeface="Calibri"/>
            </a:endParaRPr>
          </a:p>
        </p:txBody>
      </p:sp>
      <p:sp>
        <p:nvSpPr>
          <p:cNvPr id="19"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2"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93927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b="1" dirty="0" err="1" smtClean="0">
                <a:solidFill>
                  <a:srgbClr val="005493"/>
                </a:solidFill>
              </a:rPr>
              <a:t>first_name</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If </a:t>
            </a:r>
            <a:r>
              <a:rPr lang="en-US" sz="3200" dirty="0" smtClean="0">
                <a:solidFill>
                  <a:srgbClr val="005493"/>
                </a:solidFill>
                <a:latin typeface="Calibri"/>
                <a:ea typeface="Calibri"/>
                <a:cs typeface="Calibri"/>
                <a:sym typeface="Calibri"/>
              </a:rPr>
              <a:t>you have time, see if you can select </a:t>
            </a:r>
            <a:r>
              <a:rPr lang="en-US" sz="3200" b="1" dirty="0" err="1" smtClean="0">
                <a:solidFill>
                  <a:srgbClr val="005493"/>
                </a:solidFill>
                <a:latin typeface="Calibri"/>
                <a:ea typeface="Calibri"/>
                <a:cs typeface="Calibri"/>
                <a:sym typeface="Calibri"/>
              </a:rPr>
              <a:t>first_name</a:t>
            </a:r>
            <a:r>
              <a:rPr lang="en-US" sz="3200" dirty="0" smtClean="0">
                <a:solidFill>
                  <a:srgbClr val="005493"/>
                </a:solidFill>
                <a:latin typeface="Calibri"/>
                <a:ea typeface="Calibri"/>
                <a:cs typeface="Calibri"/>
                <a:sym typeface="Calibri"/>
              </a:rPr>
              <a:t> using a numeric index</a:t>
            </a:r>
          </a:p>
          <a:p>
            <a:pPr marL="6803">
              <a:buClr>
                <a:schemeClr val="accent1">
                  <a:lumMod val="75000"/>
                </a:schemeClr>
              </a:buClr>
            </a:pPr>
            <a:endParaRPr sz="3200" dirty="0" smtClean="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_____)</a:t>
            </a:r>
            <a:endPar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561928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561928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996125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first_name</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31855" y="761122"/>
            <a:ext cx="9643616" cy="2044157"/>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2</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319556" y="1917955"/>
            <a:ext cx="6616060" cy="388261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sp>
        <p:nvSpPr>
          <p:cNvPr id="10"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23</a:t>
            </a:fld>
            <a:endParaRPr lang="en-US" sz="1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7215" y="1078104"/>
            <a:ext cx="5983465" cy="1037768"/>
          </a:xfrm>
          <a:prstGeom prst="rect">
            <a:avLst/>
          </a:prstGeom>
          <a:noFill/>
          <a:ln>
            <a:noFill/>
          </a:ln>
        </p:spPr>
        <p:txBody>
          <a:bodyPr spcFirstLastPara="1" wrap="square" lIns="0" tIns="8156" rIns="0" bIns="0" anchor="t" anchorCtr="0">
            <a:noAutofit/>
          </a:bodyPr>
          <a:lstStyle/>
          <a:p>
            <a:pPr marL="6803"/>
            <a:r>
              <a:rPr lang="en-US" sz="3200" b="1" dirty="0">
                <a:solidFill>
                  <a:srgbClr val="EF7C32"/>
                </a:solidFill>
                <a:latin typeface="Calibri" panose="020F0502020204030204" pitchFamily="34" charset="0"/>
                <a:ea typeface="Calibri"/>
                <a:cs typeface="Calibri"/>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7215" y="2511063"/>
            <a:ext cx="5560980" cy="611581"/>
          </a:xfrm>
          <a:prstGeom prst="rect">
            <a:avLst/>
          </a:prstGeom>
          <a:noFill/>
          <a:ln>
            <a:noFill/>
          </a:ln>
        </p:spPr>
        <p:txBody>
          <a:bodyPr spcFirstLastPara="1" wrap="square" lIns="0" tIns="8156" rIns="0" bIns="0" anchor="t" anchorCtr="0">
            <a:noAutofit/>
          </a:bodyPr>
          <a:lstStyle/>
          <a:p>
            <a:pPr marL="6803"/>
            <a:r>
              <a:rPr lang="en-US" sz="3200" b="1" dirty="0">
                <a:solidFill>
                  <a:srgbClr val="EF7C32"/>
                </a:solidFill>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   --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7214" y="3943260"/>
            <a:ext cx="8325511" cy="506384"/>
          </a:xfrm>
          <a:prstGeom prst="rect">
            <a:avLst/>
          </a:prstGeom>
          <a:noFill/>
          <a:ln>
            <a:noFill/>
          </a:ln>
        </p:spPr>
        <p:txBody>
          <a:bodyPr spcFirstLastPara="1" wrap="square" lIns="0" tIns="8156" rIns="0" bIns="0" anchor="t" anchorCtr="0">
            <a:noAutofit/>
          </a:bodyPr>
          <a:lstStyle/>
          <a:p>
            <a:pPr marL="6803"/>
            <a:r>
              <a:rPr lang="en-US" sz="3200" b="1" dirty="0" err="1">
                <a:solidFill>
                  <a:srgbClr val="EF7C32"/>
                </a:solidFill>
                <a:latin typeface="Calibri" panose="020F0502020204030204" pitchFamily="34" charset="0"/>
                <a:ea typeface="Calibri"/>
                <a:cs typeface="Calibri"/>
                <a:sym typeface="Trebuchet MS"/>
              </a:rPr>
              <a:t>starts_with</a:t>
            </a:r>
            <a:r>
              <a:rPr lang="en-US" sz="3200" b="1" dirty="0">
                <a:solidFill>
                  <a:srgbClr val="EF7C32"/>
                </a:solidFill>
                <a:latin typeface="Calibri" panose="020F0502020204030204" pitchFamily="34" charset="0"/>
                <a:ea typeface="Calibri"/>
                <a:cs typeface="Calibri"/>
                <a:sym typeface="Trebuchet MS"/>
              </a:rPr>
              <a:t>()</a:t>
            </a:r>
            <a:r>
              <a:rPr lang="en-US" sz="3200" dirty="0">
                <a:solidFill>
                  <a:srgbClr val="EF7C32"/>
                </a:solidFill>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a:t>
            </a:r>
            <a:r>
              <a:rPr lang="en-US" sz="3200" dirty="0" smtClean="0">
                <a:latin typeface="Calibri" panose="020F0502020204030204" pitchFamily="34" charset="0"/>
                <a:ea typeface="Calibri"/>
                <a:cs typeface="Calibri"/>
                <a:sym typeface="Calibri"/>
              </a:rPr>
              <a:t>start with… </a:t>
            </a:r>
            <a:r>
              <a:rPr lang="en-US" sz="3200" dirty="0">
                <a:latin typeface="Calibri" panose="020F0502020204030204" pitchFamily="34" charset="0"/>
                <a:ea typeface="Calibri"/>
                <a:cs typeface="Calibri"/>
                <a:sym typeface="Calibri"/>
              </a:rPr>
              <a:t>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7214" y="5327628"/>
            <a:ext cx="8325511" cy="477988"/>
          </a:xfrm>
          <a:prstGeom prst="rect">
            <a:avLst/>
          </a:prstGeom>
          <a:noFill/>
          <a:ln>
            <a:noFill/>
          </a:ln>
        </p:spPr>
        <p:txBody>
          <a:bodyPr spcFirstLastPara="1" wrap="square" lIns="0" tIns="8156" rIns="0" bIns="0" anchor="t" anchorCtr="0">
            <a:noAutofit/>
          </a:bodyPr>
          <a:lstStyle/>
          <a:p>
            <a:pPr marL="6803"/>
            <a:r>
              <a:rPr lang="en-US" sz="3200" b="1" dirty="0" err="1">
                <a:solidFill>
                  <a:srgbClr val="EF7C32"/>
                </a:solidFill>
                <a:latin typeface="Calibri" panose="020F0502020204030204" pitchFamily="34" charset="0"/>
                <a:ea typeface="Calibri"/>
                <a:cs typeface="Calibri"/>
                <a:sym typeface="Trebuchet MS"/>
              </a:rPr>
              <a:t>ends_with</a:t>
            </a:r>
            <a:r>
              <a:rPr lang="en-US" sz="3200" b="1" dirty="0" smtClean="0">
                <a:solidFill>
                  <a:srgbClr val="EF7C32"/>
                </a:solidFill>
                <a:latin typeface="Calibri" panose="020F0502020204030204" pitchFamily="34" charset="0"/>
                <a:ea typeface="Calibri"/>
                <a:cs typeface="Calibri"/>
                <a:sym typeface="Trebuchet MS"/>
              </a:rPr>
              <a:t>()</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mrn:last_name</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test_id</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demo_group</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("p</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("tat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pic>
        <p:nvPicPr>
          <p:cNvPr id="2050"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sp>
        <p:nvSpPr>
          <p:cNvPr id="22"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24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pdf-dplyr.pdf"/>
          <p:cNvPicPr>
            <a:picLocks noChangeAspect="1"/>
          </p:cNvPicPr>
          <p:nvPr/>
        </p:nvPicPr>
        <p:blipFill>
          <a:blip r:embed="rId3">
            <a:extLst/>
          </a:blip>
          <a:stretch>
            <a:fillRect/>
          </a:stretch>
        </p:blipFill>
        <p:spPr>
          <a:xfrm>
            <a:off x="11226146" y="5861265"/>
            <a:ext cx="768351" cy="890514"/>
          </a:xfrm>
          <a:prstGeom prst="rect">
            <a:avLst/>
          </a:prstGeom>
          <a:ln w="12700">
            <a:miter lim="400000"/>
          </a:ln>
        </p:spPr>
      </p:pic>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4">
              <a:extLst/>
            </a:blip>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5">
              <a:extLst/>
            </a:blip>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91" name="Shape 391"/>
          <p:cNvSpPr txBox="1"/>
          <p:nvPr/>
        </p:nvSpPr>
        <p:spPr>
          <a:xfrm>
            <a:off x="5845212" y="6331936"/>
            <a:ext cx="54181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25</a:t>
            </a:fld>
            <a:endParaRPr sz="3000"/>
          </a:p>
        </p:txBody>
      </p:sp>
      <p:pic>
        <p:nvPicPr>
          <p:cNvPr id="10" name="Picture 2" descr="Emoji Meanings Explained"/>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75525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hidden="1"/>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3</a:t>
            </a:r>
            <a:endParaRPr sz="5196" dirty="0">
              <a:latin typeface="Calibri"/>
              <a:ea typeface="Calibri"/>
              <a:cs typeface="Calibri"/>
              <a:sym typeface="Calibri"/>
            </a:endParaRPr>
          </a:p>
        </p:txBody>
      </p:sp>
      <p:sp>
        <p:nvSpPr>
          <p:cNvPr id="7" name="Google Shape;280;p30"/>
          <p:cNvSpPr txBox="1"/>
          <p:nvPr/>
        </p:nvSpPr>
        <p:spPr>
          <a:xfrm>
            <a:off x="572429" y="1832150"/>
            <a:ext cx="11672912" cy="1182420"/>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The turnaround time metrics are found in columns 16 and 17 and are labeled `</a:t>
            </a:r>
            <a:r>
              <a:rPr lang="en-US" sz="2571" dirty="0" err="1">
                <a:solidFill>
                  <a:srgbClr val="005493"/>
                </a:solidFill>
                <a:latin typeface="Calibri"/>
                <a:ea typeface="Calibri"/>
                <a:cs typeface="Calibri"/>
                <a:sym typeface="Calibri"/>
              </a:rPr>
              <a:t>col_rec_tat</a:t>
            </a:r>
            <a:r>
              <a:rPr lang="en-US" sz="2571" dirty="0">
                <a:solidFill>
                  <a:srgbClr val="005493"/>
                </a:solidFill>
                <a:latin typeface="Calibri"/>
                <a:ea typeface="Calibri"/>
                <a:cs typeface="Calibri"/>
                <a:sym typeface="Calibri"/>
              </a:rPr>
              <a:t>` and `</a:t>
            </a:r>
            <a:r>
              <a:rPr lang="en-US" sz="2571" dirty="0" err="1">
                <a:solidFill>
                  <a:srgbClr val="005493"/>
                </a:solidFill>
                <a:latin typeface="Calibri"/>
                <a:ea typeface="Calibri"/>
                <a:cs typeface="Calibri"/>
                <a:sym typeface="Calibri"/>
              </a:rPr>
              <a:t>rec_var_tat</a:t>
            </a:r>
            <a:r>
              <a:rPr lang="en-US" sz="2571" dirty="0">
                <a:solidFill>
                  <a:srgbClr val="005493"/>
                </a:solidFill>
                <a:latin typeface="Calibri"/>
                <a:ea typeface="Calibri"/>
                <a:cs typeface="Calibri"/>
                <a:sym typeface="Calibri"/>
              </a:rPr>
              <a:t>`. Which of these could you use to remove these columns</a:t>
            </a:r>
            <a:r>
              <a:rPr lang="en-US" sz="2571" dirty="0" smtClean="0">
                <a:solidFill>
                  <a:srgbClr val="005493"/>
                </a:solidFill>
                <a:latin typeface="Calibri"/>
                <a:ea typeface="Calibri"/>
                <a:cs typeface="Calibri"/>
                <a:sym typeface="Calibri"/>
              </a:rPr>
              <a:t>?</a:t>
            </a:r>
          </a:p>
        </p:txBody>
      </p:sp>
      <p:sp>
        <p:nvSpPr>
          <p:cNvPr id="2" name="Title 1"/>
          <p:cNvSpPr>
            <a:spLocks noGrp="1"/>
          </p:cNvSpPr>
          <p:nvPr>
            <p:ph type="title"/>
          </p:nvPr>
        </p:nvSpPr>
        <p:spPr/>
        <p:txBody>
          <a:bodyPr/>
          <a:lstStyle/>
          <a:p>
            <a:r>
              <a:rPr lang="en-US" dirty="0" smtClean="0">
                <a:latin typeface="+mj-lt"/>
              </a:rPr>
              <a:t>Your Turn 3</a:t>
            </a:r>
            <a:endParaRPr lang="en-US" dirty="0">
              <a:latin typeface="+mj-lt"/>
            </a:endParaRPr>
          </a:p>
        </p:txBody>
      </p:sp>
      <p:sp>
        <p:nvSpPr>
          <p:cNvPr id="3" name="Text Placeholder 2"/>
          <p:cNvSpPr>
            <a:spLocks noGrp="1"/>
          </p:cNvSpPr>
          <p:nvPr>
            <p:ph type="body" sz="quarter" idx="13"/>
          </p:nvPr>
        </p:nvSpPr>
        <p:spPr>
          <a:xfrm>
            <a:off x="1024128" y="3374431"/>
            <a:ext cx="10603500" cy="2336144"/>
          </a:xfrm>
        </p:spPr>
        <p:txBody>
          <a:bodyPr>
            <a:normAutofit/>
          </a:bodyPr>
          <a:lstStyle/>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 select(</a:t>
            </a:r>
            <a:r>
              <a:rPr lang="en-US" sz="2800" dirty="0" err="1" smtClean="0">
                <a:solidFill>
                  <a:srgbClr val="4F81BD">
                    <a:lumMod val="75000"/>
                  </a:srgbClr>
                </a:solidFill>
                <a:latin typeface="Consolas" panose="020B0609020204030204" pitchFamily="49" charset="0"/>
                <a:ea typeface="Courier New"/>
                <a:cs typeface="Consolas" panose="020B0609020204030204" pitchFamily="49" charset="0"/>
              </a:rPr>
              <a:t>covid_testing</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-16,-17</a:t>
            </a: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B) select(</a:t>
            </a:r>
            <a:r>
              <a:rPr lang="en-US" sz="2800" dirty="0" err="1" smtClean="0">
                <a:solidFill>
                  <a:srgbClr val="4F81BD">
                    <a:lumMod val="75000"/>
                  </a:srgbClr>
                </a:solidFill>
                <a:latin typeface="Consolas" panose="020B0609020204030204" pitchFamily="49" charset="0"/>
                <a:ea typeface="Courier New"/>
                <a:cs typeface="Consolas" panose="020B0609020204030204" pitchFamily="49" charset="0"/>
              </a:rPr>
              <a:t>covid_testing</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a:t>
            </a:r>
            <a:r>
              <a:rPr lang="en-US" sz="2800" dirty="0" err="1">
                <a:solidFill>
                  <a:srgbClr val="4F81BD">
                    <a:lumMod val="75000"/>
                  </a:srgbClr>
                </a:solidFill>
                <a:latin typeface="Consolas" panose="020B0609020204030204" pitchFamily="49" charset="0"/>
                <a:ea typeface="Courier New"/>
                <a:cs typeface="Consolas" panose="020B0609020204030204" pitchFamily="49" charset="0"/>
              </a:rPr>
              <a:t>col_rec_tat</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a:t>
            </a:r>
            <a:r>
              <a:rPr lang="en-US" sz="2800" dirty="0" err="1">
                <a:solidFill>
                  <a:srgbClr val="4F81BD">
                    <a:lumMod val="75000"/>
                  </a:srgbClr>
                </a:solidFill>
                <a:latin typeface="Consolas" panose="020B0609020204030204" pitchFamily="49" charset="0"/>
                <a:ea typeface="Courier New"/>
                <a:cs typeface="Consolas" panose="020B0609020204030204" pitchFamily="49" charset="0"/>
              </a:rPr>
              <a:t>rec_ver_tat</a:t>
            </a: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C) select(</a:t>
            </a:r>
            <a:r>
              <a:rPr lang="en-US" sz="2800" dirty="0" err="1" smtClean="0">
                <a:solidFill>
                  <a:srgbClr val="4F81BD">
                    <a:lumMod val="75000"/>
                  </a:srgbClr>
                </a:solidFill>
                <a:latin typeface="Consolas" panose="020B0609020204030204" pitchFamily="49" charset="0"/>
                <a:ea typeface="Courier New"/>
                <a:cs typeface="Consolas" panose="020B0609020204030204" pitchFamily="49" charset="0"/>
              </a:rPr>
              <a:t>covid_testing</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a:t>
            </a:r>
            <a:r>
              <a:rPr lang="en-US" sz="2800" dirty="0">
                <a:solidFill>
                  <a:srgbClr val="4F81BD">
                    <a:lumMod val="75000"/>
                  </a:srgbClr>
                </a:solidFill>
                <a:latin typeface="Consolas" panose="020B0609020204030204" pitchFamily="49" charset="0"/>
                <a:ea typeface="Courier New"/>
                <a:cs typeface="Consolas" panose="020B0609020204030204" pitchFamily="49" charset="0"/>
                <a:sym typeface="Arial"/>
              </a:rPr>
              <a:t>contains</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("tat</a:t>
            </a: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D) all </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of the above</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160447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hidden="1"/>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3</a:t>
            </a:r>
            <a:endParaRPr sz="5196" dirty="0">
              <a:latin typeface="Calibri"/>
              <a:ea typeface="Calibri"/>
              <a:cs typeface="Calibri"/>
              <a:sym typeface="Calibri"/>
            </a:endParaRPr>
          </a:p>
        </p:txBody>
      </p:sp>
      <p:sp>
        <p:nvSpPr>
          <p:cNvPr id="7" name="Google Shape;280;p30"/>
          <p:cNvSpPr txBox="1"/>
          <p:nvPr/>
        </p:nvSpPr>
        <p:spPr>
          <a:xfrm>
            <a:off x="572429" y="1832150"/>
            <a:ext cx="11672912" cy="1182420"/>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The turnaround time metrics are found in columns 16 and 17 and are labeled `</a:t>
            </a:r>
            <a:r>
              <a:rPr lang="en-US" sz="2571" dirty="0" err="1">
                <a:solidFill>
                  <a:srgbClr val="005493"/>
                </a:solidFill>
                <a:latin typeface="Calibri"/>
                <a:ea typeface="Calibri"/>
                <a:cs typeface="Calibri"/>
                <a:sym typeface="Calibri"/>
              </a:rPr>
              <a:t>col_rec_tat</a:t>
            </a:r>
            <a:r>
              <a:rPr lang="en-US" sz="2571" dirty="0">
                <a:solidFill>
                  <a:srgbClr val="005493"/>
                </a:solidFill>
                <a:latin typeface="Calibri"/>
                <a:ea typeface="Calibri"/>
                <a:cs typeface="Calibri"/>
                <a:sym typeface="Calibri"/>
              </a:rPr>
              <a:t>` and `</a:t>
            </a:r>
            <a:r>
              <a:rPr lang="en-US" sz="2571" dirty="0" err="1">
                <a:solidFill>
                  <a:srgbClr val="005493"/>
                </a:solidFill>
                <a:latin typeface="Calibri"/>
                <a:ea typeface="Calibri"/>
                <a:cs typeface="Calibri"/>
                <a:sym typeface="Calibri"/>
              </a:rPr>
              <a:t>rec_var_tat</a:t>
            </a:r>
            <a:r>
              <a:rPr lang="en-US" sz="2571" dirty="0">
                <a:solidFill>
                  <a:srgbClr val="005493"/>
                </a:solidFill>
                <a:latin typeface="Calibri"/>
                <a:ea typeface="Calibri"/>
                <a:cs typeface="Calibri"/>
                <a:sym typeface="Calibri"/>
              </a:rPr>
              <a:t>`. Which of these could you use to remove these columns</a:t>
            </a:r>
            <a:r>
              <a:rPr lang="en-US" sz="2571" dirty="0" smtClean="0">
                <a:solidFill>
                  <a:srgbClr val="005493"/>
                </a:solidFill>
                <a:latin typeface="Calibri"/>
                <a:ea typeface="Calibri"/>
                <a:cs typeface="Calibri"/>
                <a:sym typeface="Calibri"/>
              </a:rPr>
              <a:t>?</a:t>
            </a:r>
          </a:p>
        </p:txBody>
      </p:sp>
      <p:sp>
        <p:nvSpPr>
          <p:cNvPr id="2" name="Title 1"/>
          <p:cNvSpPr>
            <a:spLocks noGrp="1"/>
          </p:cNvSpPr>
          <p:nvPr>
            <p:ph type="title"/>
          </p:nvPr>
        </p:nvSpPr>
        <p:spPr/>
        <p:txBody>
          <a:bodyPr/>
          <a:lstStyle/>
          <a:p>
            <a:r>
              <a:rPr lang="en-US" dirty="0" smtClean="0">
                <a:latin typeface="+mj-lt"/>
              </a:rPr>
              <a:t>Your Turn 3</a:t>
            </a:r>
            <a:endParaRPr lang="en-US" dirty="0">
              <a:latin typeface="+mj-lt"/>
            </a:endParaRPr>
          </a:p>
        </p:txBody>
      </p:sp>
      <p:sp>
        <p:nvSpPr>
          <p:cNvPr id="3" name="Text Placeholder 2"/>
          <p:cNvSpPr>
            <a:spLocks noGrp="1"/>
          </p:cNvSpPr>
          <p:nvPr>
            <p:ph type="body" sz="quarter" idx="13"/>
          </p:nvPr>
        </p:nvSpPr>
        <p:spPr>
          <a:xfrm>
            <a:off x="1024128" y="3374431"/>
            <a:ext cx="10603500" cy="2336144"/>
          </a:xfrm>
        </p:spPr>
        <p:txBody>
          <a:bodyPr>
            <a:normAutofit/>
          </a:bodyPr>
          <a:lstStyle/>
          <a:p>
            <a:pPr>
              <a:spcAft>
                <a:spcPts val="600"/>
              </a:spcAft>
            </a:pP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 select(</a:t>
            </a:r>
            <a:r>
              <a:rPr lang="en-US" sz="2800" dirty="0" err="1" smtClean="0">
                <a:solidFill>
                  <a:schemeClr val="bg1">
                    <a:lumMod val="75000"/>
                  </a:schemeClr>
                </a:solidFill>
                <a:latin typeface="Consolas" panose="020B0609020204030204" pitchFamily="49" charset="0"/>
                <a:ea typeface="Courier New"/>
                <a:cs typeface="Consolas" panose="020B0609020204030204" pitchFamily="49" charset="0"/>
              </a:rPr>
              <a:t>covid_testing</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-16,-17</a:t>
            </a: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B) select(</a:t>
            </a:r>
            <a:r>
              <a:rPr lang="en-US" sz="2800" dirty="0" err="1" smtClean="0">
                <a:solidFill>
                  <a:schemeClr val="bg1">
                    <a:lumMod val="75000"/>
                  </a:schemeClr>
                </a:solidFill>
                <a:latin typeface="Consolas" panose="020B0609020204030204" pitchFamily="49" charset="0"/>
                <a:ea typeface="Courier New"/>
                <a:cs typeface="Consolas" panose="020B0609020204030204" pitchFamily="49" charset="0"/>
              </a:rPr>
              <a:t>covid_testing</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a:t>
            </a:r>
            <a:r>
              <a:rPr lang="en-US" sz="2800" dirty="0" err="1">
                <a:solidFill>
                  <a:schemeClr val="bg1">
                    <a:lumMod val="75000"/>
                  </a:schemeClr>
                </a:solidFill>
                <a:latin typeface="Consolas" panose="020B0609020204030204" pitchFamily="49" charset="0"/>
                <a:ea typeface="Courier New"/>
                <a:cs typeface="Consolas" panose="020B0609020204030204" pitchFamily="49" charset="0"/>
              </a:rPr>
              <a:t>col_rec_tat</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a:t>
            </a:r>
            <a:r>
              <a:rPr lang="en-US" sz="2800" dirty="0" err="1">
                <a:solidFill>
                  <a:schemeClr val="bg1">
                    <a:lumMod val="75000"/>
                  </a:schemeClr>
                </a:solidFill>
                <a:latin typeface="Consolas" panose="020B0609020204030204" pitchFamily="49" charset="0"/>
                <a:ea typeface="Courier New"/>
                <a:cs typeface="Consolas" panose="020B0609020204030204" pitchFamily="49" charset="0"/>
              </a:rPr>
              <a:t>rec_ver_tat</a:t>
            </a: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C) select(</a:t>
            </a:r>
            <a:r>
              <a:rPr lang="en-US" sz="2800" dirty="0" err="1" smtClean="0">
                <a:solidFill>
                  <a:schemeClr val="bg1">
                    <a:lumMod val="75000"/>
                  </a:schemeClr>
                </a:solidFill>
                <a:latin typeface="Consolas" panose="020B0609020204030204" pitchFamily="49" charset="0"/>
                <a:ea typeface="Courier New"/>
                <a:cs typeface="Consolas" panose="020B0609020204030204" pitchFamily="49" charset="0"/>
              </a:rPr>
              <a:t>covid_testing</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a:t>
            </a:r>
            <a:r>
              <a:rPr lang="en-US" sz="2800" dirty="0">
                <a:solidFill>
                  <a:schemeClr val="bg1">
                    <a:lumMod val="75000"/>
                  </a:schemeClr>
                </a:solidFill>
                <a:latin typeface="Consolas" panose="020B0609020204030204" pitchFamily="49" charset="0"/>
                <a:ea typeface="Courier New"/>
                <a:cs typeface="Consolas" panose="020B0609020204030204" pitchFamily="49" charset="0"/>
                <a:sym typeface="Arial"/>
              </a:rPr>
              <a:t>contains</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("tat</a:t>
            </a: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D) all </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of the above</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2050082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29</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40499" y="2221844"/>
            <a:ext cx="9220794" cy="1754326"/>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Create new columns from raw data</a:t>
            </a:r>
          </a:p>
        </p:txBody>
      </p:sp>
      <p:sp>
        <p:nvSpPr>
          <p:cNvPr id="4" name="Slide Number Placeholder 3"/>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92595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68796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31</a:t>
            </a:fld>
            <a:endParaRPr lang="en-US"/>
          </a:p>
        </p:txBody>
      </p:sp>
      <p:sp>
        <p:nvSpPr>
          <p:cNvPr id="18"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31</a:t>
            </a:fld>
            <a:endParaRPr lang="en-US" sz="1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2289970392"/>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4115618"/>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1" name="Rectangle 20"/>
          <p:cNvSpPr/>
          <p:nvPr/>
        </p:nvSpPr>
        <p:spPr>
          <a:xfrm>
            <a:off x="407729" y="5205669"/>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2" name="Rectangle 21"/>
          <p:cNvSpPr/>
          <p:nvPr/>
        </p:nvSpPr>
        <p:spPr>
          <a:xfrm>
            <a:off x="407728" y="566326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3" name="Rectangle 22"/>
          <p:cNvSpPr/>
          <p:nvPr/>
        </p:nvSpPr>
        <p:spPr>
          <a:xfrm>
            <a:off x="437464" y="6120862"/>
            <a:ext cx="941283" cy="369332"/>
          </a:xfrm>
          <a:prstGeom prst="rect">
            <a:avLst/>
          </a:prstGeom>
        </p:spPr>
        <p:txBody>
          <a:bodyPr wrap="square">
            <a:spAutoFit/>
          </a:bodyPr>
          <a:lstStyle/>
          <a:p>
            <a:r>
              <a:rPr lang="en-US" sz="1800" b="1" dirty="0" smtClean="0">
                <a:solidFill>
                  <a:schemeClr val="accent1"/>
                </a:solidFill>
              </a:rPr>
              <a:t>TRUE</a:t>
            </a:r>
            <a:endParaRPr lang="en-US" sz="1800" b="1" dirty="0">
              <a:solidFill>
                <a:schemeClr val="accent1"/>
              </a:solidFill>
            </a:endParaRPr>
          </a:p>
        </p:txBody>
      </p:sp>
      <p:sp>
        <p:nvSpPr>
          <p:cNvPr id="10" name="Slide Number Placeholder 9"/>
          <p:cNvSpPr>
            <a:spLocks noGrp="1"/>
          </p:cNvSpPr>
          <p:nvPr>
            <p:ph type="sldNum" idx="12"/>
          </p:nvPr>
        </p:nvSpPr>
        <p:spPr/>
        <p:txBody>
          <a:bodyPr/>
          <a:lstStyle/>
          <a:p>
            <a:fld id="{00000000-1234-1234-1234-123412341234}" type="slidenum">
              <a:rPr lang="en-US" smtClean="0"/>
              <a:pPr/>
              <a:t>32</a:t>
            </a:fld>
            <a:endParaRPr lang="en-US"/>
          </a:p>
        </p:txBody>
      </p:sp>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33</a:t>
            </a:fld>
            <a:endParaRPr lang="en-US"/>
          </a:p>
        </p:txBody>
      </p:sp>
    </p:spTree>
    <p:extLst>
      <p:ext uri="{BB962C8B-B14F-4D97-AF65-F5344CB8AC3E}">
        <p14:creationId xmlns:p14="http://schemas.microsoft.com/office/powerpoint/2010/main" val="2792427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34</a:t>
            </a:fld>
            <a:endParaRPr lang="en-US"/>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3372054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nvSpPr>
        <p:spPr>
          <a:xfrm>
            <a:off x="568388" y="656169"/>
            <a:ext cx="11045610" cy="2053877"/>
          </a:xfrm>
          <a:prstGeom prst="rect">
            <a:avLst/>
          </a:prstGeom>
          <a:solidFill>
            <a:srgbClr val="F0F2F4"/>
          </a:solidFill>
          <a:ln w="12700">
            <a:solidFill>
              <a:srgbClr val="000000"/>
            </a:solidFill>
            <a:miter lim="400000"/>
          </a:ln>
        </p:spPr>
        <p:txBody>
          <a:bodyPr lIns="25400" tIns="25400" rIns="25400" bIns="25400" anchor="ct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453" name="Shape 453"/>
          <p:cNvSpPr txBox="1"/>
          <p:nvPr/>
        </p:nvSpPr>
        <p:spPr>
          <a:xfrm>
            <a:off x="715411" y="714157"/>
            <a:ext cx="10920992" cy="1937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spcBef>
                <a:spcPts val="750"/>
              </a:spcBef>
              <a:defRPr sz="6400">
                <a:latin typeface="Monaco"/>
                <a:ea typeface="Monaco"/>
                <a:cs typeface="Monaco"/>
                <a:sym typeface="Monaco"/>
              </a:defRPr>
            </a:pPr>
            <a:r>
              <a:rPr lang="en-US" sz="3200" dirty="0" smtClean="0"/>
              <a:t>1</a:t>
            </a:r>
            <a:r>
              <a:rPr sz="3200" dirty="0" smtClean="0"/>
              <a:t> &gt; 2</a:t>
            </a:r>
            <a:endParaRPr sz="3200" dirty="0"/>
          </a:p>
        </p:txBody>
      </p:sp>
      <p:sp>
        <p:nvSpPr>
          <p:cNvPr id="454" name="Shape 454"/>
          <p:cNvSpPr txBox="1"/>
          <p:nvPr/>
        </p:nvSpPr>
        <p:spPr>
          <a:xfrm>
            <a:off x="5845212" y="6331936"/>
            <a:ext cx="54181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36</a:t>
            </a:fld>
            <a:endParaRPr sz="3000"/>
          </a:p>
        </p:txBody>
      </p:sp>
      <p:sp>
        <p:nvSpPr>
          <p:cNvPr id="2" name="Slide Number Placeholder 1"/>
          <p:cNvSpPr>
            <a:spLocks noGrp="1"/>
          </p:cNvSpPr>
          <p:nvPr>
            <p:ph type="sldNum" sz="quarter" idx="2"/>
          </p:nvPr>
        </p:nvSpPr>
        <p:spPr/>
        <p:txBody>
          <a:bodyPr/>
          <a:lstStyle/>
          <a:p>
            <a:fld id="{86CB4B4D-7CA3-9044-876B-883B54F8677D}" type="slidenum">
              <a:rPr lang="en-US" smtClean="0"/>
              <a:t>36</a:t>
            </a:fld>
            <a:endParaRPr lang="en-US"/>
          </a:p>
        </p:txBody>
      </p:sp>
      <p:sp>
        <p:nvSpPr>
          <p:cNvPr id="5" name="Rectangle 4"/>
          <p:cNvSpPr/>
          <p:nvPr/>
        </p:nvSpPr>
        <p:spPr>
          <a:xfrm>
            <a:off x="715411" y="1276578"/>
            <a:ext cx="1826141" cy="584775"/>
          </a:xfrm>
          <a:prstGeom prst="rect">
            <a:avLst/>
          </a:prstGeom>
        </p:spPr>
        <p:txBody>
          <a:bodyPr wrap="none">
            <a:spAutoFit/>
          </a:bodyPr>
          <a:lstStyle/>
          <a:p>
            <a:pPr>
              <a:spcBef>
                <a:spcPts val="500"/>
              </a:spcBef>
              <a:defRPr sz="6400">
                <a:solidFill>
                  <a:srgbClr val="797979"/>
                </a:solidFill>
                <a:latin typeface="Monaco"/>
                <a:ea typeface="Monaco"/>
                <a:cs typeface="Monaco"/>
                <a:sym typeface="Monaco"/>
              </a:defRPr>
            </a:pPr>
            <a:r>
              <a:rPr lang="en-US" sz="3200" dirty="0">
                <a:latin typeface="+mj-lt"/>
              </a:rPr>
              <a:t># FALSE</a:t>
            </a:r>
          </a:p>
        </p:txBody>
      </p:sp>
    </p:spTree>
    <p:extLst>
      <p:ext uri="{BB962C8B-B14F-4D97-AF65-F5344CB8AC3E}">
        <p14:creationId xmlns:p14="http://schemas.microsoft.com/office/powerpoint/2010/main" val="32990423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nvSpPr>
        <p:spPr>
          <a:xfrm>
            <a:off x="568388" y="656169"/>
            <a:ext cx="11045610" cy="2053877"/>
          </a:xfrm>
          <a:prstGeom prst="rect">
            <a:avLst/>
          </a:prstGeom>
          <a:solidFill>
            <a:srgbClr val="F0F2F4"/>
          </a:solidFill>
          <a:ln w="12700">
            <a:solidFill>
              <a:srgbClr val="000000"/>
            </a:solidFill>
            <a:miter lim="400000"/>
          </a:ln>
        </p:spPr>
        <p:txBody>
          <a:bodyPr lIns="25400" tIns="25400" rIns="25400" bIns="25400" anchor="ct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453" name="Shape 453"/>
          <p:cNvSpPr txBox="1"/>
          <p:nvPr/>
        </p:nvSpPr>
        <p:spPr>
          <a:xfrm>
            <a:off x="715411" y="714157"/>
            <a:ext cx="10920992" cy="1937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spcBef>
                <a:spcPts val="750"/>
              </a:spcBef>
              <a:defRPr sz="6400">
                <a:latin typeface="Monaco"/>
                <a:ea typeface="Monaco"/>
                <a:cs typeface="Monaco"/>
                <a:sym typeface="Monaco"/>
              </a:defRPr>
            </a:pPr>
            <a:r>
              <a:rPr sz="3200" dirty="0"/>
              <a:t>x &lt;- 1</a:t>
            </a:r>
          </a:p>
          <a:p>
            <a:pPr>
              <a:spcBef>
                <a:spcPts val="750"/>
              </a:spcBef>
              <a:defRPr sz="6400">
                <a:latin typeface="Monaco"/>
                <a:ea typeface="Monaco"/>
                <a:cs typeface="Monaco"/>
                <a:sym typeface="Monaco"/>
              </a:defRPr>
            </a:pPr>
            <a:r>
              <a:rPr sz="3200" dirty="0"/>
              <a:t>x </a:t>
            </a:r>
            <a:r>
              <a:rPr sz="3200" dirty="0" smtClean="0"/>
              <a:t>&gt;</a:t>
            </a:r>
            <a:r>
              <a:rPr lang="en-US" sz="3200" dirty="0" smtClean="0"/>
              <a:t> </a:t>
            </a:r>
            <a:r>
              <a:rPr sz="3200" dirty="0" smtClean="0"/>
              <a:t> </a:t>
            </a:r>
            <a:r>
              <a:rPr sz="3200" dirty="0"/>
              <a:t>2</a:t>
            </a:r>
          </a:p>
          <a:p>
            <a:pPr>
              <a:spcBef>
                <a:spcPts val="500"/>
              </a:spcBef>
              <a:defRPr sz="6400">
                <a:solidFill>
                  <a:srgbClr val="797979"/>
                </a:solidFill>
                <a:latin typeface="Monaco"/>
                <a:ea typeface="Monaco"/>
                <a:cs typeface="Monaco"/>
                <a:sym typeface="Monaco"/>
              </a:defRPr>
            </a:pPr>
            <a:r>
              <a:rPr sz="3200" dirty="0"/>
              <a:t># FALSE</a:t>
            </a:r>
          </a:p>
        </p:txBody>
      </p:sp>
      <p:sp>
        <p:nvSpPr>
          <p:cNvPr id="454" name="Shape 454"/>
          <p:cNvSpPr txBox="1"/>
          <p:nvPr/>
        </p:nvSpPr>
        <p:spPr>
          <a:xfrm>
            <a:off x="5845212" y="6331936"/>
            <a:ext cx="54181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37</a:t>
            </a:fld>
            <a:endParaRPr sz="3000"/>
          </a:p>
        </p:txBody>
      </p:sp>
      <p:sp>
        <p:nvSpPr>
          <p:cNvPr id="2" name="Slide Number Placeholder 1"/>
          <p:cNvSpPr>
            <a:spLocks noGrp="1"/>
          </p:cNvSpPr>
          <p:nvPr>
            <p:ph type="sldNum" sz="quarter" idx="2"/>
          </p:nvPr>
        </p:nvSpPr>
        <p:spPr/>
        <p:txBody>
          <a:bodyPr/>
          <a:lstStyle/>
          <a:p>
            <a:fld id="{86CB4B4D-7CA3-9044-876B-883B54F8677D}" type="slidenum">
              <a:rPr lang="en-US" smtClean="0"/>
              <a:t>37</a:t>
            </a:fld>
            <a:endParaRPr lang="en-US"/>
          </a:p>
        </p:txBody>
      </p:sp>
    </p:spTree>
    <p:extLst>
      <p:ext uri="{BB962C8B-B14F-4D97-AF65-F5344CB8AC3E}">
        <p14:creationId xmlns:p14="http://schemas.microsoft.com/office/powerpoint/2010/main" val="1634181370"/>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p:nvPr/>
        </p:nvSpPr>
        <p:spPr>
          <a:xfrm>
            <a:off x="568388" y="656169"/>
            <a:ext cx="11045610" cy="2053877"/>
          </a:xfrm>
          <a:prstGeom prst="rect">
            <a:avLst/>
          </a:prstGeom>
          <a:solidFill>
            <a:srgbClr val="F0F2F4"/>
          </a:solidFill>
          <a:ln w="12700">
            <a:solidFill>
              <a:srgbClr val="000000"/>
            </a:solidFill>
            <a:miter lim="400000"/>
          </a:ln>
        </p:spPr>
        <p:txBody>
          <a:bodyPr lIns="25400" tIns="25400" rIns="25400" bIns="25400" anchor="ct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457" name="Shape 457"/>
          <p:cNvSpPr txBox="1"/>
          <p:nvPr/>
        </p:nvSpPr>
        <p:spPr>
          <a:xfrm>
            <a:off x="715411" y="714157"/>
            <a:ext cx="10920992" cy="1937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spcBef>
                <a:spcPts val="750"/>
              </a:spcBef>
              <a:defRPr sz="6400">
                <a:latin typeface="Monaco"/>
                <a:ea typeface="Monaco"/>
                <a:cs typeface="Monaco"/>
                <a:sym typeface="Monaco"/>
              </a:defRPr>
            </a:pPr>
            <a:r>
              <a:rPr sz="3200" dirty="0"/>
              <a:t>x &lt;- c(1, 2, 3)</a:t>
            </a:r>
          </a:p>
          <a:p>
            <a:pPr>
              <a:spcBef>
                <a:spcPts val="750"/>
              </a:spcBef>
              <a:defRPr sz="6400">
                <a:latin typeface="Monaco"/>
                <a:ea typeface="Monaco"/>
                <a:cs typeface="Monaco"/>
                <a:sym typeface="Monaco"/>
              </a:defRPr>
            </a:pPr>
            <a:r>
              <a:rPr sz="3200" dirty="0"/>
              <a:t>x </a:t>
            </a:r>
            <a:r>
              <a:rPr lang="en-US" sz="3200" dirty="0" smtClean="0"/>
              <a:t> </a:t>
            </a:r>
            <a:r>
              <a:rPr sz="3200" dirty="0" smtClean="0"/>
              <a:t>&gt; </a:t>
            </a:r>
            <a:r>
              <a:rPr lang="en-US" sz="3200" dirty="0" smtClean="0"/>
              <a:t> </a:t>
            </a:r>
            <a:r>
              <a:rPr sz="3200" dirty="0" smtClean="0"/>
              <a:t>2</a:t>
            </a:r>
            <a:endParaRPr sz="3200" dirty="0"/>
          </a:p>
          <a:p>
            <a:pPr>
              <a:spcBef>
                <a:spcPts val="500"/>
              </a:spcBef>
              <a:defRPr sz="6400">
                <a:solidFill>
                  <a:srgbClr val="797979"/>
                </a:solidFill>
                <a:latin typeface="Monaco"/>
                <a:ea typeface="Monaco"/>
                <a:cs typeface="Monaco"/>
                <a:sym typeface="Monaco"/>
              </a:defRPr>
            </a:pPr>
            <a:r>
              <a:rPr sz="3200" dirty="0"/>
              <a:t># FALSE </a:t>
            </a:r>
            <a:r>
              <a:rPr lang="en-US" sz="3200" dirty="0" err="1" smtClean="0"/>
              <a:t>FALS</a:t>
            </a:r>
            <a:r>
              <a:rPr sz="3200" dirty="0" err="1" smtClean="0"/>
              <a:t>E</a:t>
            </a:r>
            <a:r>
              <a:rPr sz="3200" dirty="0" smtClean="0"/>
              <a:t> </a:t>
            </a:r>
            <a:r>
              <a:rPr sz="3200" dirty="0"/>
              <a:t>TRUE</a:t>
            </a:r>
          </a:p>
        </p:txBody>
      </p:sp>
      <p:sp>
        <p:nvSpPr>
          <p:cNvPr id="458" name="Shape 458"/>
          <p:cNvSpPr txBox="1"/>
          <p:nvPr/>
        </p:nvSpPr>
        <p:spPr>
          <a:xfrm>
            <a:off x="5845212" y="6331936"/>
            <a:ext cx="54181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38</a:t>
            </a:fld>
            <a:endParaRPr sz="3000"/>
          </a:p>
        </p:txBody>
      </p:sp>
      <p:sp>
        <p:nvSpPr>
          <p:cNvPr id="2" name="Slide Number Placeholder 1"/>
          <p:cNvSpPr>
            <a:spLocks noGrp="1"/>
          </p:cNvSpPr>
          <p:nvPr>
            <p:ph type="sldNum" sz="quarter" idx="2"/>
          </p:nvPr>
        </p:nvSpPr>
        <p:spPr/>
        <p:txBody>
          <a:bodyPr/>
          <a:lstStyle/>
          <a:p>
            <a:fld id="{86CB4B4D-7CA3-9044-876B-883B54F8677D}" type="slidenum">
              <a:rPr lang="en-US" smtClean="0"/>
              <a:t>38</a:t>
            </a:fld>
            <a:endParaRPr lang="en-US"/>
          </a:p>
        </p:txBody>
      </p:sp>
    </p:spTree>
    <p:extLst>
      <p:ext uri="{BB962C8B-B14F-4D97-AF65-F5344CB8AC3E}">
        <p14:creationId xmlns:p14="http://schemas.microsoft.com/office/powerpoint/2010/main" val="4263381912"/>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555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2525039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a:t>1 == 1</a:t>
            </a:r>
          </a:p>
        </p:txBody>
      </p:sp>
    </p:spTree>
    <p:extLst>
      <p:ext uri="{BB962C8B-B14F-4D97-AF65-F5344CB8AC3E}">
        <p14:creationId xmlns:p14="http://schemas.microsoft.com/office/powerpoint/2010/main" val="1217774732"/>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a:t>1 == 1</a:t>
            </a:r>
          </a:p>
        </p:txBody>
      </p:sp>
      <p:sp>
        <p:nvSpPr>
          <p:cNvPr id="5" name="Shape 488"/>
          <p:cNvSpPr/>
          <p:nvPr/>
        </p:nvSpPr>
        <p:spPr>
          <a:xfrm>
            <a:off x="4993315" y="4055280"/>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FF2600"/>
                </a:solidFill>
                <a:latin typeface="Helvetica"/>
                <a:ea typeface="Helvetica"/>
                <a:cs typeface="Helvetica"/>
                <a:sym typeface="Helvetica"/>
              </a:defRPr>
            </a:lvl1pPr>
          </a:lstStyle>
          <a:p>
            <a:pPr algn="ctr"/>
            <a:r>
              <a:rPr sz="3750" dirty="0"/>
              <a:t>TRUE</a:t>
            </a:r>
          </a:p>
        </p:txBody>
      </p:sp>
    </p:spTree>
    <p:extLst>
      <p:ext uri="{BB962C8B-B14F-4D97-AF65-F5344CB8AC3E}">
        <p14:creationId xmlns:p14="http://schemas.microsoft.com/office/powerpoint/2010/main" val="1240027180"/>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85000" lnSpcReduction="10000"/>
          </a:bodyPr>
          <a:lstStyle>
            <a:lvl1pPr>
              <a:spcBef>
                <a:spcPts val="2400"/>
              </a:spcBef>
              <a:defRPr sz="7500" b="1">
                <a:solidFill>
                  <a:srgbClr val="005493"/>
                </a:solidFill>
                <a:latin typeface="Helvetica"/>
                <a:ea typeface="Helvetica"/>
                <a:cs typeface="Helvetica"/>
                <a:sym typeface="Helvetica"/>
              </a:defRPr>
            </a:lvl1pPr>
          </a:lstStyle>
          <a:p>
            <a:r>
              <a:rPr lang="en-US" sz="3750" dirty="0" smtClean="0"/>
              <a:t>"one"</a:t>
            </a:r>
            <a:r>
              <a:rPr sz="3750" dirty="0" smtClean="0"/>
              <a:t> </a:t>
            </a:r>
            <a:r>
              <a:rPr sz="3750" dirty="0"/>
              <a:t>== </a:t>
            </a:r>
            <a:r>
              <a:rPr lang="en-US" sz="3750" dirty="0" smtClean="0"/>
              <a:t>"One"</a:t>
            </a:r>
            <a:endParaRPr sz="3750" dirty="0"/>
          </a:p>
        </p:txBody>
      </p:sp>
      <p:pic>
        <p:nvPicPr>
          <p:cNvPr id="5" name="Picture 2" descr="Emoji Meanings Explained"/>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6206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85000" lnSpcReduction="10000"/>
          </a:bodyPr>
          <a:lstStyle>
            <a:lvl1pPr>
              <a:spcBef>
                <a:spcPts val="2400"/>
              </a:spcBef>
              <a:defRPr sz="7500" b="1">
                <a:solidFill>
                  <a:srgbClr val="005493"/>
                </a:solidFill>
                <a:latin typeface="Helvetica"/>
                <a:ea typeface="Helvetica"/>
                <a:cs typeface="Helvetica"/>
                <a:sym typeface="Helvetica"/>
              </a:defRPr>
            </a:lvl1pPr>
          </a:lstStyle>
          <a:p>
            <a:r>
              <a:rPr lang="en-US" sz="3750" dirty="0" smtClean="0"/>
              <a:t>"one"</a:t>
            </a:r>
            <a:r>
              <a:rPr sz="3750" dirty="0" smtClean="0"/>
              <a:t> </a:t>
            </a:r>
            <a:r>
              <a:rPr sz="3750" dirty="0"/>
              <a:t>== </a:t>
            </a:r>
            <a:r>
              <a:rPr lang="en-US" sz="3750" dirty="0" smtClean="0"/>
              <a:t>"One"</a:t>
            </a:r>
            <a:endParaRPr sz="3750" dirty="0"/>
          </a:p>
        </p:txBody>
      </p:sp>
      <p:sp>
        <p:nvSpPr>
          <p:cNvPr id="5" name="Shape 488"/>
          <p:cNvSpPr/>
          <p:nvPr/>
        </p:nvSpPr>
        <p:spPr>
          <a:xfrm>
            <a:off x="4993315" y="4055280"/>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FF2600"/>
                </a:solidFill>
                <a:latin typeface="Helvetica"/>
                <a:ea typeface="Helvetica"/>
                <a:cs typeface="Helvetica"/>
                <a:sym typeface="Helvetica"/>
              </a:defRPr>
            </a:lvl1pPr>
          </a:lstStyle>
          <a:p>
            <a:pPr algn="ctr"/>
            <a:r>
              <a:rPr lang="en-US" sz="3750" dirty="0" smtClean="0"/>
              <a:t>FALSE</a:t>
            </a:r>
            <a:endParaRPr sz="3750" dirty="0"/>
          </a:p>
        </p:txBody>
      </p:sp>
      <p:pic>
        <p:nvPicPr>
          <p:cNvPr id="6" name="Picture 2" descr="Emoji Meanings Explained"/>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39202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44</a:t>
            </a:fld>
            <a:endParaRPr lang="en-US"/>
          </a:p>
        </p:txBody>
      </p:sp>
      <p:pic>
        <p:nvPicPr>
          <p:cNvPr id="7"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4</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Use filter() with the </a:t>
            </a:r>
            <a:r>
              <a:rPr lang="en-US" sz="3200" dirty="0">
                <a:solidFill>
                  <a:srgbClr val="005493"/>
                </a:solidFill>
                <a:latin typeface="Arial" panose="020B0604020202020204" pitchFamily="34" charset="0"/>
                <a:ea typeface="Calibri"/>
                <a:cs typeface="Arial" panose="020B0604020202020204" pitchFamily="34" charset="0"/>
                <a:sym typeface="Calibri"/>
              </a:rPr>
              <a:t>logical operators to </a:t>
            </a:r>
            <a:r>
              <a:rPr lang="en-US" sz="3200" dirty="0" smtClean="0">
                <a:solidFill>
                  <a:srgbClr val="005493"/>
                </a:solidFill>
                <a:latin typeface="Arial" panose="020B0604020202020204" pitchFamily="34" charset="0"/>
                <a:ea typeface="Calibri"/>
                <a:cs typeface="Arial" panose="020B0604020202020204" pitchFamily="34" charset="0"/>
                <a:sym typeface="Calibri"/>
              </a:rPr>
              <a:t>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a:t>
            </a:r>
            <a:r>
              <a:rPr lang="en-US" sz="2800" b="1" dirty="0" smtClean="0">
                <a:solidFill>
                  <a:srgbClr val="005493"/>
                </a:solidFill>
                <a:latin typeface="Arial" panose="020B0604020202020204" pitchFamily="34" charset="0"/>
                <a:ea typeface="Calibri"/>
                <a:cs typeface="Arial" panose="020B0604020202020204" pitchFamily="34" charset="0"/>
                <a:sym typeface="Calibri"/>
              </a:rPr>
              <a:t>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testing where </a:t>
            </a:r>
            <a:r>
              <a:rPr lang="en-US" sz="2800" dirty="0">
                <a:solidFill>
                  <a:srgbClr val="005493"/>
                </a:solidFill>
                <a:latin typeface="Arial" panose="020B0604020202020204" pitchFamily="34" charset="0"/>
                <a:ea typeface="Calibri"/>
                <a:cs typeface="Arial" panose="020B0604020202020204" pitchFamily="34" charset="0"/>
                <a:sym typeface="Calibri"/>
              </a:rPr>
              <a:t>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a:t>
            </a:r>
            <a:r>
              <a:rPr lang="en-US" sz="2800" b="1" dirty="0" smtClean="0">
                <a:solidFill>
                  <a:srgbClr val="005493"/>
                </a:solidFill>
                <a:latin typeface="Arial" panose="020B0604020202020204" pitchFamily="34" charset="0"/>
                <a:ea typeface="Calibri"/>
                <a:cs typeface="Arial" panose="020B0604020202020204" pitchFamily="34" charset="0"/>
                <a:sym typeface="Calibri"/>
              </a:rPr>
              <a:t>client"</a:t>
            </a: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a:t>
            </a:r>
            <a:r>
              <a:rPr lang="en-US" sz="2800" dirty="0">
                <a:solidFill>
                  <a:srgbClr val="005493"/>
                </a:solidFill>
                <a:latin typeface="Arial" panose="020B0604020202020204" pitchFamily="34" charset="0"/>
                <a:ea typeface="Calibri"/>
                <a:cs typeface="Arial" panose="020B0604020202020204" pitchFamily="34" charset="0"/>
                <a:sym typeface="Calibri"/>
              </a:rPr>
              <a:t>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45</a:t>
            </a:fld>
            <a:endParaRPr lang="en-US">
              <a:solidFill>
                <a:prstClr val="black">
                  <a:lumMod val="95000"/>
                  <a:lumOff val="5000"/>
                </a:prstClr>
              </a:solidFill>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68" y="45530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age &gt; 80)</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15" name="TextBox 14"/>
          <p:cNvSpPr txBox="1"/>
          <p:nvPr/>
        </p:nvSpPr>
        <p:spPr>
          <a:xfrm>
            <a:off x="862368" y="205596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demo_group</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client")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16" name="TextBox 15"/>
          <p:cNvSpPr txBox="1"/>
          <p:nvPr/>
        </p:nvSpPr>
        <p:spPr>
          <a:xfrm>
            <a:off x="862368" y="4203770"/>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is.na(</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patient_class</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nvGrpSpPr>
          <p:cNvPr id="5" name="Group 4"/>
          <p:cNvGrpSpPr/>
          <p:nvPr/>
        </p:nvGrpSpPr>
        <p:grpSpPr>
          <a:xfrm>
            <a:off x="7309218" y="378862"/>
            <a:ext cx="2561857" cy="1340356"/>
            <a:chOff x="2045918" y="-242888"/>
            <a:chExt cx="9048703" cy="4246670"/>
          </a:xfrm>
        </p:grpSpPr>
        <p:pic>
          <p:nvPicPr>
            <p:cNvPr id="3" name="Picture 2"/>
            <p:cNvPicPr>
              <a:picLocks noChangeAspect="1"/>
            </p:cNvPicPr>
            <p:nvPr/>
          </p:nvPicPr>
          <p:blipFill rotWithShape="1">
            <a:blip r:embed="rId4"/>
            <a:srcRect b="55537"/>
            <a:stretch/>
          </p:blipFill>
          <p:spPr>
            <a:xfrm>
              <a:off x="2081213" y="-242888"/>
              <a:ext cx="9013408" cy="3296614"/>
            </a:xfrm>
            <a:prstGeom prst="rect">
              <a:avLst/>
            </a:prstGeom>
          </p:spPr>
        </p:pic>
        <p:pic>
          <p:nvPicPr>
            <p:cNvPr id="17" name="Picture 16"/>
            <p:cNvPicPr>
              <a:picLocks noChangeAspect="1"/>
            </p:cNvPicPr>
            <p:nvPr/>
          </p:nvPicPr>
          <p:blipFill rotWithShape="1">
            <a:blip r:embed="rId4"/>
            <a:srcRect t="87204"/>
            <a:stretch/>
          </p:blipFill>
          <p:spPr>
            <a:xfrm>
              <a:off x="2045918" y="3055049"/>
              <a:ext cx="9013408" cy="948733"/>
            </a:xfrm>
            <a:prstGeom prst="rect">
              <a:avLst/>
            </a:prstGeom>
          </p:spPr>
        </p:pic>
      </p:grpSp>
      <p:grpSp>
        <p:nvGrpSpPr>
          <p:cNvPr id="20" name="Group 19"/>
          <p:cNvGrpSpPr>
            <a:grpSpLocks noChangeAspect="1"/>
          </p:cNvGrpSpPr>
          <p:nvPr/>
        </p:nvGrpSpPr>
        <p:grpSpPr>
          <a:xfrm>
            <a:off x="7309218" y="2639535"/>
            <a:ext cx="2399198" cy="1250989"/>
            <a:chOff x="2066925" y="-357188"/>
            <a:chExt cx="8058150" cy="4201677"/>
          </a:xfrm>
        </p:grpSpPr>
        <p:pic>
          <p:nvPicPr>
            <p:cNvPr id="18" name="Picture 17"/>
            <p:cNvPicPr>
              <a:picLocks noChangeAspect="1"/>
            </p:cNvPicPr>
            <p:nvPr/>
          </p:nvPicPr>
          <p:blipFill rotWithShape="1">
            <a:blip r:embed="rId5"/>
            <a:srcRect b="57150"/>
            <a:stretch/>
          </p:blipFill>
          <p:spPr>
            <a:xfrm>
              <a:off x="2066925" y="-357188"/>
              <a:ext cx="8058150" cy="3244767"/>
            </a:xfrm>
            <a:prstGeom prst="rect">
              <a:avLst/>
            </a:prstGeom>
          </p:spPr>
        </p:pic>
        <p:pic>
          <p:nvPicPr>
            <p:cNvPr id="19" name="Picture 18"/>
            <p:cNvPicPr>
              <a:picLocks noChangeAspect="1"/>
            </p:cNvPicPr>
            <p:nvPr/>
          </p:nvPicPr>
          <p:blipFill rotWithShape="1">
            <a:blip r:embed="rId5"/>
            <a:srcRect t="88035"/>
            <a:stretch/>
          </p:blipFill>
          <p:spPr>
            <a:xfrm>
              <a:off x="2066925" y="2938462"/>
              <a:ext cx="8058150" cy="906027"/>
            </a:xfrm>
            <a:prstGeom prst="rect">
              <a:avLst/>
            </a:prstGeom>
          </p:spPr>
        </p:pic>
      </p:grpSp>
      <p:grpSp>
        <p:nvGrpSpPr>
          <p:cNvPr id="23" name="Group 22"/>
          <p:cNvGrpSpPr>
            <a:grpSpLocks noChangeAspect="1"/>
          </p:cNvGrpSpPr>
          <p:nvPr/>
        </p:nvGrpSpPr>
        <p:grpSpPr>
          <a:xfrm>
            <a:off x="7309218" y="4722022"/>
            <a:ext cx="2389205" cy="1298484"/>
            <a:chOff x="2090736" y="-328612"/>
            <a:chExt cx="8010526" cy="4353557"/>
          </a:xfrm>
        </p:grpSpPr>
        <p:pic>
          <p:nvPicPr>
            <p:cNvPr id="21" name="Picture 20"/>
            <p:cNvPicPr>
              <a:picLocks noChangeAspect="1"/>
            </p:cNvPicPr>
            <p:nvPr/>
          </p:nvPicPr>
          <p:blipFill rotWithShape="1">
            <a:blip r:embed="rId6"/>
            <a:srcRect b="55796"/>
            <a:stretch/>
          </p:blipFill>
          <p:spPr>
            <a:xfrm>
              <a:off x="2090737" y="-328612"/>
              <a:ext cx="8010525" cy="3322070"/>
            </a:xfrm>
            <a:prstGeom prst="rect">
              <a:avLst/>
            </a:prstGeom>
          </p:spPr>
        </p:pic>
        <p:pic>
          <p:nvPicPr>
            <p:cNvPr id="22" name="Picture 21"/>
            <p:cNvPicPr>
              <a:picLocks noChangeAspect="1"/>
            </p:cNvPicPr>
            <p:nvPr/>
          </p:nvPicPr>
          <p:blipFill rotWithShape="1">
            <a:blip r:embed="rId6"/>
            <a:srcRect t="86649"/>
            <a:stretch/>
          </p:blipFill>
          <p:spPr>
            <a:xfrm>
              <a:off x="2090736" y="3021581"/>
              <a:ext cx="8010525" cy="1003364"/>
            </a:xfrm>
            <a:prstGeom prst="rect">
              <a:avLst/>
            </a:prstGeom>
          </p:spPr>
        </p:pic>
      </p:grpSp>
      <p:sp>
        <p:nvSpPr>
          <p:cNvPr id="24" name="Slide Number Placeholder 23"/>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5976446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1591926483"/>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mj-lt"/>
                          <a:ea typeface="Courier New"/>
                          <a:cs typeface="Courier New"/>
                          <a:sym typeface="Courier New"/>
                        </a:rPr>
                        <a:t>a</a:t>
                      </a:r>
                      <a:r>
                        <a:rPr lang="en-US" sz="2800" u="none" strike="noStrike" cap="none" dirty="0">
                          <a:solidFill>
                            <a:srgbClr val="D6D6D6"/>
                          </a:solidFill>
                          <a:latin typeface="+mj-lt"/>
                          <a:ea typeface="Courier New"/>
                          <a:cs typeface="Courier New"/>
                          <a:sym typeface="Courier New"/>
                        </a:rPr>
                        <a:t> </a:t>
                      </a:r>
                      <a:r>
                        <a:rPr lang="en-US" sz="2800" u="none" strike="noStrike" cap="none" dirty="0">
                          <a:latin typeface="+mj-lt"/>
                          <a:ea typeface="Courier New"/>
                          <a:cs typeface="Courier New"/>
                          <a:sym typeface="Courier New"/>
                        </a:rPr>
                        <a:t>&amp; </a:t>
                      </a:r>
                      <a:r>
                        <a:rPr lang="en-US" sz="2800" b="0" i="0" u="none" strike="noStrike" cap="none" dirty="0">
                          <a:solidFill>
                            <a:schemeClr val="bg1">
                              <a:lumMod val="50000"/>
                            </a:schemeClr>
                          </a:solidFill>
                          <a:latin typeface="+mj-lt"/>
                          <a:ea typeface="Courier New"/>
                          <a:cs typeface="Courier New"/>
                          <a:sym typeface="Courier New"/>
                        </a:rPr>
                        <a:t>b</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dirty="0">
                          <a:latin typeface="+mj-lt"/>
                          <a:ea typeface="Calibri"/>
                          <a:cs typeface="Calibri"/>
                          <a:sym typeface="Calibri"/>
                        </a:rPr>
                        <a:t>and</a:t>
                      </a:r>
                      <a:endParaRPr sz="2800" u="none" strike="noStrike" cap="none" dirty="0">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mj-lt"/>
                          <a:ea typeface="Courier New"/>
                          <a:cs typeface="Courier New"/>
                          <a:sym typeface="Courier New"/>
                        </a:rPr>
                        <a:t>a</a:t>
                      </a:r>
                      <a:r>
                        <a:rPr lang="en-US" sz="2800" u="none" strike="noStrike" cap="none" dirty="0">
                          <a:solidFill>
                            <a:srgbClr val="D6D6D6"/>
                          </a:solidFill>
                          <a:latin typeface="+mj-lt"/>
                          <a:ea typeface="Courier New"/>
                          <a:cs typeface="Courier New"/>
                          <a:sym typeface="Courier New"/>
                        </a:rPr>
                        <a:t> </a:t>
                      </a:r>
                      <a:r>
                        <a:rPr lang="en-US" sz="2800" u="none" strike="noStrike" cap="none" dirty="0">
                          <a:latin typeface="+mj-lt"/>
                          <a:ea typeface="Courier New"/>
                          <a:cs typeface="Courier New"/>
                          <a:sym typeface="Courier New"/>
                        </a:rPr>
                        <a:t>| </a:t>
                      </a:r>
                      <a:r>
                        <a:rPr lang="en-US" sz="2800" b="0" i="0" u="none" strike="noStrike" cap="none" dirty="0">
                          <a:solidFill>
                            <a:schemeClr val="bg1">
                              <a:lumMod val="50000"/>
                            </a:schemeClr>
                          </a:solidFill>
                          <a:latin typeface="+mj-lt"/>
                          <a:ea typeface="Courier New"/>
                          <a:cs typeface="Courier New"/>
                          <a:sym typeface="Courier New"/>
                        </a:rPr>
                        <a:t>b</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a:latin typeface="+mj-lt"/>
                          <a:ea typeface="Calibri"/>
                          <a:cs typeface="Calibri"/>
                          <a:sym typeface="Calibri"/>
                        </a:rPr>
                        <a:t>or</a:t>
                      </a:r>
                      <a:endParaRPr sz="2800" u="none" strike="noStrike" cap="none">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mj-lt"/>
                          <a:ea typeface="Courier New"/>
                          <a:cs typeface="Courier New"/>
                          <a:sym typeface="Courier New"/>
                        </a:rPr>
                        <a:t>!</a:t>
                      </a:r>
                      <a:r>
                        <a:rPr lang="en-US" sz="2800" b="0" i="0" u="none" strike="noStrike" cap="none" dirty="0">
                          <a:solidFill>
                            <a:schemeClr val="bg1">
                              <a:lumMod val="50000"/>
                            </a:schemeClr>
                          </a:solidFill>
                          <a:latin typeface="+mj-lt"/>
                          <a:ea typeface="Courier New"/>
                          <a:cs typeface="Courier New"/>
                          <a:sym typeface="Courier New"/>
                        </a:rPr>
                        <a:t>a</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lgn="ctr">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dirty="0">
                          <a:latin typeface="+mj-lt"/>
                          <a:ea typeface="Calibri"/>
                          <a:cs typeface="Calibri"/>
                          <a:sym typeface="Calibri"/>
                        </a:rPr>
                        <a:t>not</a:t>
                      </a:r>
                      <a:endParaRPr sz="2800" u="none" strike="noStrike" cap="none" dirty="0">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lgn="ctr">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406400" indent="-406400" defTabSz="914400">
                        <a:defRPr sz="1800"/>
                      </a:pPr>
                      <a:r>
                        <a:rPr lang="en-US" sz="2800" dirty="0" smtClean="0">
                          <a:latin typeface="+mj-lt"/>
                          <a:ea typeface="Monaco"/>
                          <a:cs typeface="Monaco"/>
                          <a:sym typeface="Monaco"/>
                        </a:rPr>
                        <a:t>          </a:t>
                      </a:r>
                      <a:r>
                        <a:rPr lang="en-US" sz="2800" baseline="0" dirty="0" smtClean="0">
                          <a:latin typeface="+mj-lt"/>
                          <a:ea typeface="Monaco"/>
                          <a:cs typeface="Monaco"/>
                          <a:sym typeface="Monaco"/>
                        </a:rPr>
                        <a:t> </a:t>
                      </a:r>
                      <a:r>
                        <a:rPr sz="2800" dirty="0" smtClean="0">
                          <a:latin typeface="+mj-lt"/>
                          <a:ea typeface="Monaco"/>
                          <a:cs typeface="Monaco"/>
                          <a:sym typeface="Monaco"/>
                        </a:rPr>
                        <a:t>( </a:t>
                      </a:r>
                      <a:r>
                        <a:rPr lang="en-US" sz="2800" dirty="0" smtClean="0">
                          <a:latin typeface="+mj-lt"/>
                          <a:ea typeface="Monaco"/>
                          <a:cs typeface="Monaco"/>
                          <a:sym typeface="Monaco"/>
                        </a:rPr>
                        <a:t>   </a:t>
                      </a:r>
                      <a:r>
                        <a:rPr sz="2800" dirty="0" smtClean="0">
                          <a:latin typeface="+mj-lt"/>
                          <a:ea typeface="Monaco"/>
                          <a:cs typeface="Monaco"/>
                          <a:sym typeface="Monaco"/>
                        </a:rPr>
                        <a:t>)</a:t>
                      </a:r>
                      <a:r>
                        <a:rPr sz="2800" dirty="0">
                          <a:latin typeface="+mj-lt"/>
                          <a:ea typeface="Monaco"/>
                          <a:cs typeface="Monaco"/>
                          <a:sym typeface="Monaco"/>
                        </a:rPr>
                        <a:t>
</a:t>
                      </a:r>
                    </a:p>
                  </a:txBody>
                  <a:tcPr marL="50800" marR="50800" marT="50800" marB="50800" anchor="ctr" horzOverflow="overflow">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indent="-38100" algn="l" defTabSz="914400">
                        <a:defRPr sz="1800"/>
                      </a:pPr>
                      <a:r>
                        <a:rPr sz="2800" dirty="0" smtClean="0">
                          <a:latin typeface="+mj-lt"/>
                          <a:ea typeface="Helvetica"/>
                          <a:cs typeface="Helvetica"/>
                          <a:sym typeface="Helvetica"/>
                        </a:rPr>
                        <a:t>group </a:t>
                      </a:r>
                      <a:r>
                        <a:rPr sz="2800" dirty="0">
                          <a:latin typeface="+mj-lt"/>
                          <a:ea typeface="Helvetica"/>
                          <a:cs typeface="Helvetica"/>
                          <a:sym typeface="Helvetica"/>
                        </a:rPr>
                        <a:t>tests </a:t>
                      </a:r>
                      <a:r>
                        <a:rPr sz="2800" dirty="0" smtClean="0">
                          <a:latin typeface="+mj-lt"/>
                          <a:ea typeface="Helvetica"/>
                          <a:cs typeface="Helvetica"/>
                          <a:sym typeface="Helvetica"/>
                        </a:rPr>
                        <a:t>&amp; </a:t>
                      </a:r>
                      <a:r>
                        <a:rPr sz="2800" dirty="0">
                          <a:latin typeface="+mj-lt"/>
                          <a:ea typeface="Helvetica"/>
                          <a:cs typeface="Helvetica"/>
                          <a:sym typeface="Helvetica"/>
                        </a:rPr>
                        <a:t>evaluates </a:t>
                      </a:r>
                      <a:r>
                        <a:rPr lang="en-US" sz="2800" dirty="0" smtClean="0">
                          <a:latin typeface="+mj-lt"/>
                          <a:ea typeface="Helvetica"/>
                          <a:cs typeface="Helvetica"/>
                          <a:sym typeface="Helvetica"/>
                        </a:rPr>
                        <a:t>first</a:t>
                      </a:r>
                      <a:endParaRPr sz="2800" dirty="0">
                        <a:latin typeface="+mj-lt"/>
                        <a:ea typeface="Helvetica"/>
                        <a:cs typeface="Helvetica"/>
                        <a:sym typeface="Helvetica"/>
                      </a:endParaRPr>
                    </a:p>
                  </a:txBody>
                  <a:tcPr marL="50800" marR="50800" marT="50800" marB="50800" anchor="ctr" horzOverflow="overflow">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47</a:t>
            </a:fld>
            <a:endParaRPr lang="en-US"/>
          </a:p>
        </p:txBody>
      </p:sp>
      <p:pic>
        <p:nvPicPr>
          <p:cNvPr id="7"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p:txBody>
          <a:bodyPr/>
          <a:lstStyle/>
          <a:p>
            <a:fld id="{00000000-1234-1234-1234-123412341234}" type="slidenum">
              <a:rPr lang="en-US" smtClean="0"/>
              <a:pPr/>
              <a:t>48</a:t>
            </a:fld>
            <a:endParaRPr lang="en-US"/>
          </a:p>
        </p:txBody>
      </p:sp>
      <p:pic>
        <p:nvPicPr>
          <p:cNvPr id="10" name="Picture 2" descr="Emoji Meanings Explained"/>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49</a:t>
            </a:fld>
            <a:endParaRPr lang="en-US"/>
          </a:p>
        </p:txBody>
      </p:sp>
    </p:spTree>
    <p:extLst>
      <p:ext uri="{BB962C8B-B14F-4D97-AF65-F5344CB8AC3E}">
        <p14:creationId xmlns:p14="http://schemas.microsoft.com/office/powerpoint/2010/main" val="143808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50</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8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800" dirty="0" smtClean="0">
                  <a:solidFill>
                    <a:srgbClr val="FFFFFF"/>
                  </a:solidFill>
                  <a:latin typeface="Trebuchet MS"/>
                  <a:ea typeface="Calibri"/>
                  <a:cs typeface="Calibri"/>
                  <a:sym typeface="Trebuchet MS"/>
                </a:rPr>
                <a:t> </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51</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28729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06127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12948628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48819032"/>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ED39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ED39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ED39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901428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55</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5</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smtClean="0">
                <a:solidFill>
                  <a:srgbClr val="005493"/>
                </a:solidFill>
                <a:latin typeface="Arial" panose="020B0604020202020204" pitchFamily="34" charset="0"/>
                <a:ea typeface="Calibri"/>
                <a:cs typeface="Arial" panose="020B0604020202020204" pitchFamily="34" charset="0"/>
                <a:sym typeface="Calibri"/>
              </a:rPr>
              <a:t>ct_result</a:t>
            </a:r>
            <a:r>
              <a:rPr lang="en-US" sz="3200" dirty="0" smtClean="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smtClean="0">
                <a:solidFill>
                  <a:srgbClr val="005493"/>
                </a:solidFill>
                <a:latin typeface="Arial" panose="020B0604020202020204" pitchFamily="34" charset="0"/>
                <a:ea typeface="Calibri"/>
                <a:cs typeface="Arial" panose="020B0604020202020204" pitchFamily="34" charset="0"/>
                <a:sym typeface="Calibri"/>
              </a:rPr>
              <a:t>How might you use arrange() 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p:spPr>
        <p:txBody>
          <a:bodyPr/>
          <a:lstStyle/>
          <a:p>
            <a:fld id="{E7EBC154-6848-214C-B925-399887F0DE31}" type="slidenum">
              <a:rPr lang="en-US" smtClean="0">
                <a:solidFill>
                  <a:prstClr val="black">
                    <a:lumMod val="95000"/>
                    <a:lumOff val="5000"/>
                  </a:prstClr>
                </a:solidFill>
              </a:rPr>
              <a:pPr/>
              <a:t>56</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smtClean="0">
                <a:solidFill>
                  <a:srgbClr val="005493"/>
                </a:solidFill>
                <a:sym typeface="Arial"/>
              </a:rPr>
              <a:t>Pop Quiz</a:t>
            </a:r>
            <a:endParaRPr lang="en-US" sz="5400" dirty="0">
              <a:solidFill>
                <a:srgbClr val="005493"/>
              </a:solidFill>
              <a:sym typeface="Arial"/>
            </a:endParaRP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smtClean="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smtClean="0">
                <a:solidFill>
                  <a:srgbClr val="005493"/>
                </a:solidFill>
                <a:latin typeface="Calibri"/>
                <a:ea typeface="Calibri"/>
                <a:cs typeface="Calibri"/>
                <a:sym typeface="Calibri"/>
              </a:rPr>
              <a:t>When might arrange() place "1000" before "50"?</a:t>
            </a:r>
            <a:endParaRPr lang="en-US" sz="2800" dirty="0">
              <a:solidFill>
                <a:srgbClr val="005493"/>
              </a:solidFill>
              <a:latin typeface="Calibri"/>
              <a:ea typeface="Calibri"/>
              <a:cs typeface="Calibri"/>
              <a:sym typeface="Calibri"/>
            </a:endParaRPr>
          </a:p>
        </p:txBody>
      </p:sp>
      <p:pic>
        <p:nvPicPr>
          <p:cNvPr id="12"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240127"/>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smtClean="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smtClean="0"/>
              <a:t>Which patient locations sent COVID testing in the first 10 days of the pandemic?</a:t>
            </a:r>
            <a:endParaRPr lang="en-US" sz="3200" dirty="0"/>
          </a:p>
        </p:txBody>
      </p:sp>
      <p:sp>
        <p:nvSpPr>
          <p:cNvPr id="2" name="Title 1"/>
          <p:cNvSpPr>
            <a:spLocks noGrp="1"/>
          </p:cNvSpPr>
          <p:nvPr>
            <p:ph type="title"/>
          </p:nvPr>
        </p:nvSpPr>
        <p:spPr>
          <a:xfrm>
            <a:off x="3629290" y="507875"/>
            <a:ext cx="58004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tests to those on pandemic day less than 10</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column that contains ordering location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smtClean="0">
                <a:solidFill>
                  <a:srgbClr val="000000"/>
                </a:solidFill>
              </a:rPr>
              <a:t>Data Analysis Steps</a:t>
            </a:r>
            <a:endParaRPr lang="en-US" sz="4800" dirty="0">
              <a:solidFill>
                <a:srgbClr val="000000"/>
              </a:solidFill>
            </a:endParaRP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59</a:t>
            </a:fld>
            <a:endParaRPr lang="en-US"/>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229837" y="422246"/>
            <a:ext cx="3505077"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6" name="Google Shape;54;p8"/>
          <p:cNvSpPr txBox="1"/>
          <p:nvPr/>
        </p:nvSpPr>
        <p:spPr>
          <a:xfrm>
            <a:off x="3035394" y="2077900"/>
            <a:ext cx="7716426"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Arial" panose="020B0604020202020204" pitchFamily="34" charset="0"/>
                <a:ea typeface="Calibri"/>
                <a:cs typeface="Arial" panose="020B0604020202020204" pitchFamily="34" charset="0"/>
                <a:sym typeface="Calibri"/>
              </a:rPr>
              <a:t>Open </a:t>
            </a:r>
            <a:r>
              <a:rPr lang="en-US" sz="4400" dirty="0" smtClean="0">
                <a:solidFill>
                  <a:srgbClr val="005493"/>
                </a:solidFill>
                <a:latin typeface="Arial" panose="020B0604020202020204" pitchFamily="34" charset="0"/>
                <a:ea typeface="Calibri"/>
                <a:cs typeface="Arial" panose="020B0604020202020204" pitchFamily="34" charset="0"/>
                <a:sym typeface="Calibri"/>
              </a:rPr>
              <a:t>"</a:t>
            </a:r>
            <a:r>
              <a:rPr lang="en-US" sz="4400" b="1" dirty="0" smtClean="0">
                <a:solidFill>
                  <a:srgbClr val="005493"/>
                </a:solidFill>
                <a:latin typeface="Arial" panose="020B0604020202020204" pitchFamily="34" charset="0"/>
                <a:cs typeface="Arial" panose="020B0604020202020204" pitchFamily="34" charset="0"/>
              </a:rPr>
              <a:t>04-Transform.Rmd" </a:t>
            </a:r>
            <a:r>
              <a:rPr lang="en-US" sz="4400" dirty="0" smtClean="0">
                <a:solidFill>
                  <a:srgbClr val="005493"/>
                </a:solidFill>
                <a:latin typeface="Arial" panose="020B0604020202020204" pitchFamily="34" charset="0"/>
                <a:ea typeface="Calibri"/>
                <a:cs typeface="Arial" panose="020B0604020202020204" pitchFamily="34" charset="0"/>
                <a:sym typeface="Calibri"/>
              </a:rPr>
              <a:t>Run </a:t>
            </a:r>
            <a:r>
              <a:rPr lang="en-US" sz="4400" dirty="0">
                <a:solidFill>
                  <a:srgbClr val="005493"/>
                </a:solidFill>
                <a:latin typeface="Arial" panose="020B0604020202020204" pitchFamily="34" charset="0"/>
                <a:ea typeface="Calibri"/>
                <a:cs typeface="Arial" panose="020B0604020202020204" pitchFamily="34" charset="0"/>
                <a:sym typeface="Calibri"/>
              </a:rPr>
              <a:t>the setup chunk</a:t>
            </a:r>
            <a:endParaRPr sz="4400" dirty="0">
              <a:latin typeface="Arial" panose="020B0604020202020204" pitchFamily="34" charset="0"/>
              <a:ea typeface="Calibri"/>
              <a:cs typeface="Arial" panose="020B0604020202020204" pitchFamily="34" charset="0"/>
              <a:sym typeface="Calibri"/>
            </a:endParaRPr>
          </a:p>
        </p:txBody>
      </p:sp>
      <p:grpSp>
        <p:nvGrpSpPr>
          <p:cNvPr id="7" name="Group 6"/>
          <p:cNvGrpSpPr/>
          <p:nvPr/>
        </p:nvGrpSpPr>
        <p:grpSpPr>
          <a:xfrm>
            <a:off x="2332229" y="4206054"/>
            <a:ext cx="8978064" cy="1249672"/>
            <a:chOff x="979679" y="4109498"/>
            <a:chExt cx="8978064" cy="1249672"/>
          </a:xfrm>
        </p:grpSpPr>
        <p:pic>
          <p:nvPicPr>
            <p:cNvPr id="2" name="Picture 1"/>
            <p:cNvPicPr>
              <a:picLocks noChangeAspect="1"/>
            </p:cNvPicPr>
            <p:nvPr/>
          </p:nvPicPr>
          <p:blipFill>
            <a:blip r:embed="rId4"/>
            <a:stretch>
              <a:fillRect/>
            </a:stretch>
          </p:blipFill>
          <p:spPr>
            <a:xfrm>
              <a:off x="979679" y="4151594"/>
              <a:ext cx="8978064" cy="1207576"/>
            </a:xfrm>
            <a:prstGeom prst="rect">
              <a:avLst/>
            </a:prstGeom>
          </p:spPr>
        </p:pic>
        <p:sp>
          <p:nvSpPr>
            <p:cNvPr id="4" name="Oval 3"/>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1433394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smtClean="0">
                <a:solidFill>
                  <a:schemeClr val="accent3">
                    <a:lumMod val="75000"/>
                  </a:schemeClr>
                </a:solidFill>
                <a:latin typeface="Consolas" panose="020B0609020204030204" pitchFamily="49" charset="0"/>
                <a:ea typeface="Courier New"/>
                <a:cs typeface="Courier New"/>
                <a:sym typeface="Courier New"/>
              </a:rPr>
              <a:t>pan_day</a:t>
            </a:r>
            <a:r>
              <a:rPr lang="en-US" sz="3200" dirty="0" smtClean="0">
                <a:solidFill>
                  <a:schemeClr val="accent3">
                    <a:lumMod val="75000"/>
                  </a:schemeClr>
                </a:solidFill>
                <a:latin typeface="Consolas" panose="020B0609020204030204" pitchFamily="49" charset="0"/>
                <a:ea typeface="Courier New"/>
                <a:cs typeface="Courier New"/>
                <a:sym typeface="Courier New"/>
              </a:rPr>
              <a:t> &lt;= 10</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smtClean="0">
                <a:solidFill>
                  <a:srgbClr val="0365C0"/>
                </a:solidFill>
                <a:latin typeface="Consolas" panose="020B0609020204030204" pitchFamily="49" charset="0"/>
                <a:ea typeface="Courier New"/>
                <a:cs typeface="Courier New"/>
                <a:sym typeface="Courier New"/>
              </a:rPr>
              <a:t>covid_tesing</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smtClean="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solidFill>
                  <a:schemeClr val="tx1"/>
                </a:solidFill>
                <a:latin typeface="Consolas" panose="020B0609020204030204" pitchFamily="49" charset="0"/>
                <a:ea typeface="Courier New"/>
                <a:cs typeface="Courier New"/>
                <a:sym typeface="Courier New"/>
              </a:rPr>
              <a:t>, </a:t>
            </a:r>
            <a:r>
              <a:rPr lang="en-US" sz="3200" dirty="0" err="1" smtClean="0">
                <a:solidFill>
                  <a:schemeClr val="tx1"/>
                </a:solidFill>
                <a:latin typeface="Consolas" panose="020B0609020204030204" pitchFamily="49" charset="0"/>
                <a:ea typeface="Courier New"/>
                <a:cs typeface="Courier New"/>
                <a:sym typeface="Courier New"/>
              </a:rPr>
              <a:t>pan_day</a:t>
            </a:r>
            <a:r>
              <a:rPr lang="en-US" sz="3200" dirty="0" smtClean="0">
                <a:solidFill>
                  <a:schemeClr val="tx1"/>
                </a:solidFill>
                <a:latin typeface="Consolas" panose="020B0609020204030204" pitchFamily="49" charset="0"/>
                <a:ea typeface="Courier New"/>
                <a:cs typeface="Courier New"/>
                <a:sym typeface="Courier New"/>
              </a:rPr>
              <a:t> </a:t>
            </a:r>
            <a:r>
              <a:rPr lang="en-US" sz="3200" dirty="0" smtClean="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latin typeface="Consolas" panose="020B0609020204030204" pitchFamily="49" charset="0"/>
                <a:ea typeface="Courier New"/>
                <a:cs typeface="Courier New"/>
                <a:sym typeface="Courier New"/>
              </a:rPr>
              <a:t> %&gt;% filter(</a:t>
            </a:r>
            <a:r>
              <a:rPr lang="en-US" sz="3200" dirty="0" err="1" smtClean="0">
                <a:latin typeface="Consolas" panose="020B0609020204030204" pitchFamily="49" charset="0"/>
                <a:ea typeface="Courier New"/>
                <a:cs typeface="Courier New"/>
                <a:sym typeface="Courier New"/>
              </a:rPr>
              <a:t>pan_day</a:t>
            </a:r>
            <a:r>
              <a:rPr lang="en-US" sz="3200" dirty="0" smtClean="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150200" y="3149704"/>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61</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2123658"/>
          </a:xfrm>
          <a:prstGeom prst="rect">
            <a:avLst/>
          </a:prstGeom>
          <a:noFill/>
        </p:spPr>
        <p:txBody>
          <a:bodyPr wrap="square" rtlCol="0">
            <a:spAutoFit/>
          </a:bodyPr>
          <a:lstStyle/>
          <a:p>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10) %&gt;% </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62</a:t>
            </a:fld>
            <a:endParaRPr lang="en-US"/>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63</a:t>
            </a:fld>
            <a:endParaRPr lang="en-US"/>
          </a:p>
        </p:txBody>
      </p:sp>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Scene</a:t>
            </a:r>
            <a:endParaRPr lang="en-US" dirty="0"/>
          </a:p>
        </p:txBody>
      </p:sp>
      <p:sp>
        <p:nvSpPr>
          <p:cNvPr id="3" name="Slide Number Placeholder 2"/>
          <p:cNvSpPr>
            <a:spLocks noGrp="1"/>
          </p:cNvSpPr>
          <p:nvPr>
            <p:ph type="sldNum" idx="12"/>
          </p:nvPr>
        </p:nvSpPr>
        <p:spPr/>
        <p:txBody>
          <a:bodyPr/>
          <a:lstStyle/>
          <a:p>
            <a:fld id="{00000000-1234-1234-1234-123412341234}" type="slidenum">
              <a:rPr lang="en-US" smtClean="0"/>
              <a:pPr/>
              <a:t>64</a:t>
            </a:fld>
            <a:endParaRPr lang="en-US"/>
          </a:p>
        </p:txBody>
      </p:sp>
      <p:pic>
        <p:nvPicPr>
          <p:cNvPr id="1026" name="Picture 2" descr="Doctor looking at watch — Stock Photo © minervastock #1122882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smtClean="0"/>
              <a:t>The PICU would like a word with you because of a recent incident involving a delay in result for a patient who required a AGP</a:t>
            </a:r>
          </a:p>
          <a:p>
            <a:endParaRPr lang="en-US" sz="2400" dirty="0" smtClean="0"/>
          </a:p>
          <a:p>
            <a:r>
              <a:rPr lang="en-US" sz="2400" dirty="0" smtClean="0"/>
              <a:t>They had to wait over 10 hours before the procedure could begin</a:t>
            </a:r>
          </a:p>
          <a:p>
            <a:endParaRPr lang="en-US" sz="2400" dirty="0" smtClean="0"/>
          </a:p>
          <a:p>
            <a:r>
              <a:rPr lang="en-US" sz="2400" dirty="0" smtClean="0"/>
              <a:t>You decide to investigate… WITH DATA</a:t>
            </a:r>
            <a:endParaRPr lang="en-US" sz="2400" dirty="0"/>
          </a:p>
        </p:txBody>
      </p:sp>
    </p:spTree>
    <p:extLst>
      <p:ext uri="{BB962C8B-B14F-4D97-AF65-F5344CB8AC3E}">
        <p14:creationId xmlns:p14="http://schemas.microsoft.com/office/powerpoint/2010/main" val="13814390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65</a:t>
            </a:fld>
            <a:endParaRPr lang="en-US">
              <a:solidFill>
                <a:prstClr val="black">
                  <a:lumMod val="95000"/>
                  <a:lumOff val="5000"/>
                </a:prstClr>
              </a:solidFill>
            </a:endParaRPr>
          </a:p>
        </p:txBody>
      </p:sp>
      <p:sp>
        <p:nvSpPr>
          <p:cNvPr id="9" name="Title 8"/>
          <p:cNvSpPr>
            <a:spLocks noGrp="1"/>
          </p:cNvSpPr>
          <p:nvPr>
            <p:ph type="title"/>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a:t>
            </a:r>
            <a:r>
              <a:rPr lang="en-US" sz="2800" dirty="0" smtClean="0">
                <a:solidFill>
                  <a:srgbClr val="005493"/>
                </a:solidFill>
                <a:latin typeface="Calibri"/>
                <a:ea typeface="Calibri"/>
                <a:cs typeface="Calibri"/>
                <a:sym typeface="Calibri"/>
              </a:rPr>
              <a:t>tests not from the </a:t>
            </a:r>
            <a:r>
              <a:rPr lang="en-US" sz="2800" dirty="0" smtClean="0">
                <a:solidFill>
                  <a:srgbClr val="005493"/>
                </a:solidFill>
                <a:latin typeface="Calibri"/>
                <a:ea typeface="Calibri"/>
                <a:cs typeface="Calibri"/>
                <a:sym typeface="Calibri"/>
              </a:rPr>
              <a:t>clinic (</a:t>
            </a:r>
            <a:r>
              <a:rPr lang="en-US" sz="2800" b="1" dirty="0" err="1" smtClean="0">
                <a:solidFill>
                  <a:srgbClr val="005493"/>
                </a:solidFill>
                <a:latin typeface="Calibri"/>
                <a:ea typeface="Calibri"/>
                <a:cs typeface="Calibri"/>
                <a:sym typeface="Calibri"/>
              </a:rPr>
              <a:t>clinic_name</a:t>
            </a:r>
            <a:r>
              <a:rPr lang="en-US" sz="2800"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of </a:t>
            </a:r>
            <a:r>
              <a:rPr lang="en-US" sz="2800" dirty="0" smtClean="0">
                <a:solidFill>
                  <a:srgbClr val="005493"/>
                </a:solidFill>
                <a:latin typeface="Calibri"/>
                <a:ea typeface="Calibri"/>
                <a:cs typeface="Calibri"/>
                <a:sym typeface="Calibri"/>
              </a:rPr>
              <a:t>"</a:t>
            </a:r>
            <a:r>
              <a:rPr lang="en-US" sz="2800" dirty="0" err="1" smtClean="0">
                <a:solidFill>
                  <a:srgbClr val="005493"/>
                </a:solidFill>
                <a:latin typeface="Calibri"/>
                <a:ea typeface="Calibri"/>
                <a:cs typeface="Calibri"/>
                <a:sym typeface="Calibri"/>
              </a:rPr>
              <a:t>picu</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2. Selects the </a:t>
            </a:r>
            <a:r>
              <a:rPr lang="en-US" sz="2800" dirty="0" smtClean="0">
                <a:solidFill>
                  <a:srgbClr val="005493"/>
                </a:solidFill>
                <a:latin typeface="Calibri"/>
                <a:ea typeface="Calibri"/>
                <a:cs typeface="Calibri"/>
                <a:sym typeface="Calibri"/>
              </a:rPr>
              <a:t>column with the receive to verify turnaround time (</a:t>
            </a:r>
            <a:r>
              <a:rPr lang="en-US" sz="2800" b="1" dirty="0" err="1" smtClean="0">
                <a:solidFill>
                  <a:srgbClr val="005493"/>
                </a:solidFill>
                <a:latin typeface="Calibri"/>
                <a:ea typeface="Calibri"/>
                <a:cs typeface="Calibri"/>
                <a:sym typeface="Calibri"/>
              </a:rPr>
              <a:t>rec_ver</a:t>
            </a:r>
            <a:r>
              <a:rPr lang="en-US" sz="2800" b="1" dirty="0" err="1" smtClean="0">
                <a:solidFill>
                  <a:srgbClr val="005493"/>
                </a:solidFill>
                <a:latin typeface="Calibri"/>
                <a:ea typeface="Calibri"/>
                <a:cs typeface="Calibri"/>
                <a:sym typeface="Calibri"/>
              </a:rPr>
              <a:t>_tat</a:t>
            </a:r>
            <a:r>
              <a:rPr lang="en-US" sz="2800" dirty="0" smtClean="0">
                <a:solidFill>
                  <a:srgbClr val="005493"/>
                </a:solidFill>
                <a:latin typeface="Calibri"/>
                <a:ea typeface="Calibri"/>
                <a:cs typeface="Calibri"/>
                <a:sym typeface="Calibri"/>
              </a:rPr>
              <a:t>)</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as well as the day from start of the pandemic (</a:t>
            </a:r>
            <a:r>
              <a:rPr lang="en-US" sz="2800" b="1" dirty="0" err="1" smtClean="0">
                <a:solidFill>
                  <a:srgbClr val="005493"/>
                </a:solidFill>
                <a:latin typeface="Calibri"/>
                <a:ea typeface="Calibri"/>
                <a:cs typeface="Calibri"/>
                <a:sym typeface="Calibri"/>
              </a:rPr>
              <a:t>pan_day</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Arrange </a:t>
            </a:r>
            <a:r>
              <a:rPr lang="en-US" sz="2800" dirty="0">
                <a:solidFill>
                  <a:srgbClr val="005493"/>
                </a:solidFill>
                <a:latin typeface="Calibri"/>
                <a:ea typeface="Calibri"/>
                <a:cs typeface="Calibri"/>
                <a:sym typeface="Calibri"/>
              </a:rPr>
              <a:t>the </a:t>
            </a:r>
            <a:r>
              <a:rPr lang="en-US" sz="2800" dirty="0" smtClean="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pan_day</a:t>
            </a:r>
            <a:r>
              <a:rPr lang="en-US" sz="2800" b="1" dirty="0">
                <a:solidFill>
                  <a:srgbClr val="005493"/>
                </a:solidFill>
                <a:latin typeface="Calibri"/>
                <a:ea typeface="Calibri"/>
                <a:cs typeface="Calibri"/>
                <a:sym typeface="Calibri"/>
              </a:rPr>
              <a:t> </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from highest to lowest</a:t>
            </a:r>
            <a:endParaRPr lang="en-US" sz="2800" dirty="0">
              <a:solidFill>
                <a:srgbClr val="005493"/>
              </a:solidFill>
              <a:latin typeface="Calibri"/>
              <a:ea typeface="Calibri"/>
              <a:cs typeface="Calibri"/>
              <a:sym typeface="Calibri"/>
            </a:endParaRP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3487834" cy="2051331"/>
          </a:xfrm>
          <a:prstGeom prst="rect">
            <a:avLst/>
          </a:prstGeom>
          <a:noFill/>
        </p:spPr>
        <p:txBody>
          <a:bodyPr wrap="square" rtlCol="0">
            <a:spAutoFit/>
          </a:bodyPr>
          <a:lstStyle/>
          <a:p>
            <a:pPr>
              <a:lnSpc>
                <a:spcPct val="120000"/>
              </a:lnSpc>
            </a:pP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nicu</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rec_ver_tat,pan_day</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
        <p:nvSpPr>
          <p:cNvPr id="2" name="Slide Number Placeholder 1"/>
          <p:cNvSpPr>
            <a:spLocks noGrp="1"/>
          </p:cNvSpPr>
          <p:nvPr>
            <p:ph type="sldNum" idx="12"/>
          </p:nvPr>
        </p:nvSpPr>
        <p:spPr/>
        <p:txBody>
          <a:bodyPr/>
          <a:lstStyle/>
          <a:p>
            <a:fld id="{00000000-1234-1234-1234-123412341234}" type="slidenum">
              <a:rPr lang="en-US" smtClean="0"/>
              <a:pPr/>
              <a:t>66</a:t>
            </a:fld>
            <a:endParaRPr lang="en-US"/>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67</a:t>
            </a:fld>
            <a:endParaRPr lang="en-US"/>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t>
            </a:r>
            <a:r>
              <a:rPr lang="en-US" sz="6000" b="1" dirty="0" smtClean="0">
                <a:solidFill>
                  <a:srgbClr val="F3F3F3"/>
                </a:solidFill>
                <a:latin typeface="Arial"/>
                <a:ea typeface="Arial"/>
                <a:cs typeface="Arial"/>
                <a:sym typeface="Arial"/>
              </a:rPr>
              <a:t>is the average and SD in total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69</a:t>
            </a:fld>
            <a:endParaRPr lang="en-US"/>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4. All of the above</a:t>
            </a:r>
            <a:endParaRPr lang="en-US" sz="257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49426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Total TAT for each test</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Group tests by clinic</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Calculate average and SD for each clinic</a:t>
            </a:r>
            <a:endParaRPr lang="en-US" sz="4000" dirty="0">
              <a:solidFill>
                <a:schemeClr val="tx1">
                  <a:lumMod val="65000"/>
                  <a:lumOff val="35000"/>
                </a:schemeClr>
              </a:solidFill>
              <a:latin typeface="Arial"/>
              <a:ea typeface="Arial"/>
              <a:cs typeface="Arial"/>
              <a:sym typeface="Arial"/>
            </a:endParaRPr>
          </a:p>
        </p:txBody>
      </p:sp>
      <p:sp>
        <p:nvSpPr>
          <p:cNvPr id="4" name="Slide Number Placeholder 3"/>
          <p:cNvSpPr>
            <a:spLocks noGrp="1"/>
          </p:cNvSpPr>
          <p:nvPr>
            <p:ph type="sldNum" idx="12"/>
          </p:nvPr>
        </p:nvSpPr>
        <p:spPr/>
        <p:txBody>
          <a:bodyPr/>
          <a:lstStyle/>
          <a:p>
            <a:fld id="{00000000-1234-1234-1234-123412341234}" type="slidenum">
              <a:rPr lang="en-US" smtClean="0"/>
              <a:pPr/>
              <a:t>70</a:t>
            </a:fld>
            <a:endParaRPr lang="en-US"/>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71</a:t>
            </a:fld>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72</a:t>
            </a:fld>
            <a:endParaRPr lang="en-US"/>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73</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Trebuchet MS"/>
                  <a:ea typeface="Calibri"/>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a:t>
            </a:r>
            <a:r>
              <a:rPr lang="en-US" sz="3200" dirty="0" smtClean="0">
                <a:latin typeface="Calibri"/>
                <a:ea typeface="Calibri"/>
                <a:cs typeface="Calibri"/>
                <a:sym typeface="Calibri"/>
              </a:rPr>
              <a:t>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74</a:t>
            </a:fld>
            <a:endParaRPr lang="en-US"/>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endParaRPr lang="en-US" sz="3200" dirty="0" smtClean="0">
              <a:latin typeface="Consolas" panose="020B0609020204030204" pitchFamily="49" charset="0"/>
              <a:ea typeface="Courier New"/>
              <a:cs typeface="Consolas" panose="020B0609020204030204" pitchFamily="49" charset="0"/>
              <a:sym typeface="Courier New"/>
            </a:endParaRPr>
          </a:p>
          <a:p>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c_r</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_</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tat_mins</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60</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75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smtClean="0">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1770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216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84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138</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76</a:t>
            </a:fld>
            <a:endParaRPr lang="en-US">
              <a:solidFill>
                <a:prstClr val="black">
                  <a:lumMod val="95000"/>
                  <a:lumOff val="5000"/>
                </a:prstClr>
              </a:solidFill>
            </a:endParaRPr>
          </a:p>
        </p:txBody>
      </p:sp>
      <p:sp>
        <p:nvSpPr>
          <p:cNvPr id="7" name="Title 6"/>
          <p:cNvSpPr>
            <a:spLocks noGrp="1"/>
          </p:cNvSpPr>
          <p:nvPr>
            <p:ph type="title"/>
          </p:nvPr>
        </p:nvSpPr>
        <p:spPr/>
        <p:txBody>
          <a:bodyPr/>
          <a:lstStyle/>
          <a:p>
            <a:endParaRPr lang="en-US"/>
          </a:p>
        </p:txBody>
      </p:sp>
      <p:sp>
        <p:nvSpPr>
          <p:cNvPr id="8" name="Text Placeholder 7"/>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7</a:t>
            </a:r>
            <a:endParaRPr lang="en-US" dirty="0">
              <a:solidFill>
                <a:srgbClr val="005493"/>
              </a:solidFill>
            </a:endParaRP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a:t>
            </a:r>
            <a:r>
              <a:rPr lang="en-US" sz="4000" dirty="0">
                <a:solidFill>
                  <a:srgbClr val="005493"/>
                </a:solidFill>
                <a:latin typeface="Calibri" panose="020F0502020204030204" pitchFamily="34" charset="0"/>
                <a:ea typeface="Calibri"/>
                <a:cs typeface="Consolas" panose="020B0609020204030204" pitchFamily="49" charset="0"/>
                <a:sym typeface="Calibri"/>
              </a:rPr>
              <a:t>TAT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(sum of </a:t>
            </a:r>
            <a:r>
              <a:rPr lang="en-US" sz="4000" b="1" dirty="0" err="1" smtClean="0">
                <a:solidFill>
                  <a:srgbClr val="005493"/>
                </a:solidFill>
                <a:latin typeface="Calibri" panose="020F0502020204030204" pitchFamily="34" charset="0"/>
                <a:ea typeface="Calibri"/>
                <a:cs typeface="Consolas" panose="020B0609020204030204" pitchFamily="49" charset="0"/>
                <a:sym typeface="Calibri"/>
              </a:rPr>
              <a:t>col_rec_tat</a:t>
            </a:r>
            <a:r>
              <a:rPr lang="en-US" sz="4000" b="1" dirty="0" smtClean="0">
                <a:solidFill>
                  <a:srgbClr val="005493"/>
                </a:solidFill>
                <a:latin typeface="Calibri" panose="020F0502020204030204" pitchFamily="34" charset="0"/>
                <a:ea typeface="Calibri"/>
                <a:cs typeface="Consolas" panose="020B0609020204030204" pitchFamily="49" charset="0"/>
                <a:sym typeface="Calibri"/>
              </a:rPr>
              <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smtClean="0">
                <a:solidFill>
                  <a:srgbClr val="005493"/>
                </a:solidFill>
                <a:latin typeface="Calibri" panose="020F0502020204030204" pitchFamily="34" charset="0"/>
                <a:ea typeface="Calibri"/>
                <a:cs typeface="Consolas" panose="020B0609020204030204" pitchFamily="49" charset="0"/>
                <a:sym typeface="Calibri"/>
              </a:rPr>
              <a:t>rec_ver_tat</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t>
            </a:r>
            <a:endParaRPr lang="en-US" sz="40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9862712" cy="1071832"/>
          </a:xfrm>
          <a:prstGeom prst="rect">
            <a:avLst/>
          </a:prstGeom>
          <a:noFill/>
        </p:spPr>
        <p:txBody>
          <a:bodyPr wrap="square" rtlCol="0">
            <a:spAutoFit/>
          </a:bodyPr>
          <a:lstStyle/>
          <a:p>
            <a:pPr>
              <a:lnSpc>
                <a:spcPct val="120000"/>
              </a:lnSpc>
            </a:pP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tot_tat</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col_rec_tat</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rec_ver_tat</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
        <p:nvSpPr>
          <p:cNvPr id="2" name="Slide Number Placeholder 1"/>
          <p:cNvSpPr>
            <a:spLocks noGrp="1"/>
          </p:cNvSpPr>
          <p:nvPr>
            <p:ph type="sldNum" idx="12"/>
          </p:nvPr>
        </p:nvSpPr>
        <p:spPr/>
        <p:txBody>
          <a:bodyPr/>
          <a:lstStyle/>
          <a:p>
            <a:fld id="{00000000-1234-1234-1234-123412341234}" type="slidenum">
              <a:rPr lang="en-US" smtClean="0"/>
              <a:pPr/>
              <a:t>77</a:t>
            </a:fld>
            <a:endParaRPr lang="en-US"/>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78</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Emoji Meanings Explained"/>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smtClean="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79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b="1" dirty="0" smtClean="0">
                <a:solidFill>
                  <a:srgbClr val="005493"/>
                </a:solidFill>
                <a:latin typeface="Arial" panose="020B0604020202020204" pitchFamily="34" charset="0"/>
                <a:ea typeface="Calibri"/>
                <a:cs typeface="Arial" panose="020B0604020202020204" pitchFamily="34" charset="0"/>
                <a:sym typeface="Courier New"/>
              </a:rPr>
              <a:t>4. All of the above</a:t>
            </a:r>
            <a:endParaRPr lang="en-US" sz="2571" b="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3783287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
        <p:nvSpPr>
          <p:cNvPr id="3" name="Slide Number Placeholder 2"/>
          <p:cNvSpPr>
            <a:spLocks noGrp="1"/>
          </p:cNvSpPr>
          <p:nvPr>
            <p:ph type="sldNum" idx="12"/>
          </p:nvPr>
        </p:nvSpPr>
        <p:spPr/>
        <p:txBody>
          <a:bodyPr/>
          <a:lstStyle/>
          <a:p>
            <a:fld id="{00000000-1234-1234-1234-123412341234}" type="slidenum">
              <a:rPr lang="en-US" smtClean="0"/>
              <a:pPr/>
              <a:t>80</a:t>
            </a:fld>
            <a:endParaRPr lang="en-US"/>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2">
            <a:extLst/>
          </a:blip>
          <a:stretch>
            <a:fillRect/>
          </a:stretch>
        </p:blipFill>
        <p:spPr>
          <a:xfrm>
            <a:off x="3606527" y="2446343"/>
            <a:ext cx="4996330" cy="3860801"/>
          </a:xfrm>
          <a:prstGeom prst="rect">
            <a:avLst/>
          </a:prstGeom>
          <a:ln w="25400">
            <a:solidFill>
              <a:srgbClr val="000000"/>
            </a:solidFill>
            <a:miter lim="400000"/>
          </a:ln>
        </p:spPr>
      </p:pic>
      <p:pic>
        <p:nvPicPr>
          <p:cNvPr id="1110" name="pdf-dplyr.pdf"/>
          <p:cNvPicPr>
            <a:picLocks noChangeAspect="1"/>
          </p:cNvPicPr>
          <p:nvPr/>
        </p:nvPicPr>
        <p:blipFill>
          <a:blip r:embed="rId3">
            <a:extLst/>
          </a:blip>
          <a:stretch>
            <a:fillRect/>
          </a:stretch>
        </p:blipFill>
        <p:spPr>
          <a:xfrm>
            <a:off x="11226146" y="5861265"/>
            <a:ext cx="768351" cy="890514"/>
          </a:xfrm>
          <a:prstGeom prst="rect">
            <a:avLst/>
          </a:prstGeom>
          <a:ln w="12700">
            <a:miter lim="400000"/>
          </a:ln>
        </p:spPr>
      </p:pic>
      <p:pic>
        <p:nvPicPr>
          <p:cNvPr id="1111" name="Picture 1110"/>
          <p:cNvPicPr>
            <a:picLocks/>
          </p:cNvPicPr>
          <p:nvPr/>
        </p:nvPicPr>
        <p:blipFill>
          <a:blip r:embed="rId4">
            <a:extLst/>
          </a:blip>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smtClean="0"/>
              <a:t>F</a:t>
            </a:r>
            <a:r>
              <a:rPr sz="5000" dirty="0" smtClean="0"/>
              <a:t>unctions</a:t>
            </a:r>
            <a:r>
              <a:rPr lang="en-US" sz="5000" dirty="0" smtClean="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extLst/>
          </a:blip>
          <a:srcRect l="880" t="5920" r="74437" b="12435"/>
          <a:stretch>
            <a:fillRect/>
          </a:stretch>
        </p:blipFill>
        <p:spPr>
          <a:xfrm>
            <a:off x="1130548" y="922392"/>
            <a:ext cx="2233626" cy="5709204"/>
          </a:xfrm>
          <a:prstGeom prst="rect">
            <a:avLst/>
          </a:prstGeom>
          <a:ln w="25400">
            <a:solidFill>
              <a:srgbClr val="000000"/>
            </a:solidFill>
            <a:miter lim="400000"/>
          </a:ln>
        </p:spPr>
      </p:pic>
      <p:sp>
        <p:nvSpPr>
          <p:cNvPr id="1119" name="Shape 1119"/>
          <p:cNvSpPr txBox="1"/>
          <p:nvPr/>
        </p:nvSpPr>
        <p:spPr>
          <a:xfrm>
            <a:off x="5739265" y="6331936"/>
            <a:ext cx="54181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81</a:t>
            </a:fld>
            <a:endParaRPr sz="3000"/>
          </a:p>
        </p:txBody>
      </p:sp>
    </p:spTree>
    <p:extLst>
      <p:ext uri="{BB962C8B-B14F-4D97-AF65-F5344CB8AC3E}">
        <p14:creationId xmlns:p14="http://schemas.microsoft.com/office/powerpoint/2010/main" val="44326572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txBox="1">
            <a:spLocks noGrp="1"/>
          </p:cNvSpPr>
          <p:nvPr>
            <p:ph type="title"/>
          </p:nvPr>
        </p:nvSpPr>
        <p:spPr>
          <a:xfrm>
            <a:off x="415600" y="2187277"/>
            <a:ext cx="11360801" cy="2483446"/>
          </a:xfrm>
          <a:prstGeom prst="rect">
            <a:avLst/>
          </a:prstGeom>
        </p:spPr>
        <p:txBody>
          <a:bodyPr>
            <a:normAutofit fontScale="90000"/>
          </a:bodyPr>
          <a:lstStyle>
            <a:lvl1pPr>
              <a:defRPr sz="20000" b="1"/>
            </a:lvl1pPr>
          </a:lstStyle>
          <a:p>
            <a:r>
              <a:rPr dirty="0"/>
              <a:t>dplyr</a:t>
            </a:r>
          </a:p>
        </p:txBody>
      </p:sp>
      <p:pic>
        <p:nvPicPr>
          <p:cNvPr id="300" name="image2.png"/>
          <p:cNvPicPr>
            <a:picLocks noChangeAspect="1"/>
          </p:cNvPicPr>
          <p:nvPr/>
        </p:nvPicPr>
        <p:blipFill>
          <a:blip r:embed="rId2">
            <a:alphaModFix amt="5000"/>
            <a:extLst/>
          </a:blip>
          <a:stretch>
            <a:fillRect/>
          </a:stretch>
        </p:blipFill>
        <p:spPr>
          <a:xfrm>
            <a:off x="8722767" y="3553866"/>
            <a:ext cx="3812134" cy="3812134"/>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120084617"/>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36514</TotalTime>
  <Words>5444</Words>
  <Application>Microsoft Office PowerPoint</Application>
  <PresentationFormat>Widescreen</PresentationFormat>
  <Paragraphs>863</Paragraphs>
  <Slides>81</Slides>
  <Notes>71</Notes>
  <HiddenSlides>2</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81</vt:i4>
      </vt:variant>
    </vt:vector>
  </HeadingPairs>
  <TitlesOfParts>
    <vt:vector size="99" baseType="lpstr">
      <vt:lpstr>Arial</vt:lpstr>
      <vt:lpstr>Arial Narrow</vt:lpstr>
      <vt:lpstr>Calibri</vt:lpstr>
      <vt:lpstr>Cambria</vt:lpstr>
      <vt:lpstr>Consolas</vt:lpstr>
      <vt:lpstr>Courier New</vt:lpstr>
      <vt:lpstr>Gill Sans</vt:lpstr>
      <vt:lpstr>Helvetica</vt:lpstr>
      <vt:lpstr>Helvetica Neue</vt:lpstr>
      <vt:lpstr>Monaco</vt:lpstr>
      <vt:lpstr>Times New Roman</vt:lpstr>
      <vt:lpstr>Trebuchet MS</vt:lpstr>
      <vt:lpstr>Tw Cen MT</vt:lpstr>
      <vt:lpstr>Tw Cen MT Condensed</vt:lpstr>
      <vt:lpstr>Verdana</vt:lpstr>
      <vt:lpstr>Wingdings 3</vt:lpstr>
      <vt:lpstr>Office Theme</vt:lpstr>
      <vt:lpstr>Integral</vt:lpstr>
      <vt:lpstr>Data Wrangling in R</vt:lpstr>
      <vt:lpstr>PowerPoint Presentation</vt:lpstr>
      <vt:lpstr>Goals and Objectives</vt:lpstr>
      <vt:lpstr>PowerPoint Presentation</vt:lpstr>
      <vt:lpstr>What is a “Tidy” Data Frame</vt:lpstr>
      <vt:lpstr>PowerPoint Presentation</vt:lpstr>
      <vt:lpstr>PowerPoint Presentation</vt:lpstr>
      <vt:lpstr>PowerPoint Presentation</vt:lpstr>
      <vt:lpstr>dplyr</vt:lpstr>
      <vt:lpstr>Transform Data with</vt:lpstr>
      <vt:lpstr>dplyr</vt:lpstr>
      <vt:lpstr>dplyr: a grammar for transforming data</vt:lpstr>
      <vt:lpstr>common syntax</vt:lpstr>
      <vt:lpstr>Isolating data</vt:lpstr>
      <vt:lpstr>Isolating data</vt:lpstr>
      <vt:lpstr>select()</vt:lpstr>
      <vt:lpstr>select()</vt:lpstr>
      <vt:lpstr>select()</vt:lpstr>
      <vt:lpstr>PowerPoint Presentation</vt:lpstr>
      <vt:lpstr>PowerPoint Presentation</vt:lpstr>
      <vt:lpstr>PowerPoint Presentation</vt:lpstr>
      <vt:lpstr>PowerPoint Presentation</vt:lpstr>
      <vt:lpstr>select(covid_testing, first_name)</vt:lpstr>
      <vt:lpstr>PowerPoint Presentation</vt:lpstr>
      <vt:lpstr>PowerPoint Presentation</vt:lpstr>
      <vt:lpstr>Your Turn 3</vt:lpstr>
      <vt:lpstr>Your Turn 3</vt:lpstr>
      <vt:lpstr>filter()</vt:lpstr>
      <vt:lpstr>filter()</vt:lpstr>
      <vt:lpstr>common syntax</vt:lpstr>
      <vt:lpstr>PowerPoint Presentation</vt:lpstr>
      <vt:lpstr>PowerPoint Presentation</vt:lpstr>
      <vt:lpstr>PowerPoint Presentation</vt:lpstr>
      <vt:lpstr>filter()</vt:lpstr>
      <vt:lpstr>PowerPoint Presentation</vt:lpstr>
      <vt:lpstr>PowerPoint Presentation</vt:lpstr>
      <vt:lpstr>PowerPoint Presentation</vt:lpstr>
      <vt:lpstr>PowerPoint Presentation</vt:lpstr>
      <vt:lpstr>filter()</vt:lpstr>
      <vt:lpstr>Pop Quiz</vt:lpstr>
      <vt:lpstr>Pop Quiz</vt:lpstr>
      <vt:lpstr>Pop Quiz</vt:lpstr>
      <vt:lpstr>Pop Quiz</vt:lpstr>
      <vt:lpstr>Logical tests</vt:lpstr>
      <vt:lpstr>PowerPoint Presentation</vt:lpstr>
      <vt:lpstr>PowerPoint Presentation</vt:lpstr>
      <vt:lpstr>Boolean operators</vt:lpstr>
      <vt:lpstr>filter() variants</vt:lpstr>
      <vt:lpstr>arrange()</vt:lpstr>
      <vt:lpstr>arrange()</vt:lpstr>
      <vt:lpstr>arrange()</vt:lpstr>
      <vt:lpstr>PowerPoint Presentation</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PowerPoint Presentation</vt:lpstr>
      <vt:lpstr>Isolating data</vt:lpstr>
      <vt:lpstr>Deriving Data</vt:lpstr>
      <vt:lpstr>What is the average and SD in total turnaround time by clinic?</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228</cp:revision>
  <cp:lastPrinted>2019-05-03T14:53:33Z</cp:lastPrinted>
  <dcterms:modified xsi:type="dcterms:W3CDTF">2020-07-06T21:17:34Z</dcterms:modified>
</cp:coreProperties>
</file>